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8" r:id="rId3"/>
    <p:sldId id="257" r:id="rId4"/>
    <p:sldId id="261" r:id="rId5"/>
    <p:sldId id="270" r:id="rId6"/>
    <p:sldId id="272" r:id="rId7"/>
    <p:sldId id="273" r:id="rId8"/>
    <p:sldId id="263" r:id="rId9"/>
    <p:sldId id="267" r:id="rId10"/>
    <p:sldId id="266" r:id="rId11"/>
    <p:sldId id="269" r:id="rId12"/>
    <p:sldId id="268" r:id="rId13"/>
    <p:sldId id="264"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5020"/>
    <p:restoredTop sz="94618"/>
  </p:normalViewPr>
  <p:slideViewPr>
    <p:cSldViewPr snapToGrid="0" snapToObjects="1">
      <p:cViewPr>
        <p:scale>
          <a:sx n="85" d="100"/>
          <a:sy n="85" d="100"/>
        </p:scale>
        <p:origin x="144" y="34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91AF600-E931-D64E-AAF3-DE1DCD00982D}" type="datetimeFigureOut">
              <a:rPr lang="sv-SE" smtClean="0"/>
              <a:t>2018-01-20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CF6AB4-499F-AE48-A1A8-8F1A24F94CE4}" type="slidenum">
              <a:rPr lang="sv-SE" smtClean="0"/>
              <a:t>‹Nr.›</a:t>
            </a:fld>
            <a:endParaRPr lang="sv-SE"/>
          </a:p>
        </p:txBody>
      </p:sp>
    </p:spTree>
    <p:extLst>
      <p:ext uri="{BB962C8B-B14F-4D97-AF65-F5344CB8AC3E}">
        <p14:creationId xmlns:p14="http://schemas.microsoft.com/office/powerpoint/2010/main" val="1751017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724BD8AA-EBDB-084C-834C-415F24FBD779}" type="datetimeFigureOut">
              <a:rPr lang="sv-SE" smtClean="0"/>
              <a:t>2018-01-20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7A302BD-7452-4A43-AB0E-16F1A97BB6EC}" type="slidenum">
              <a:rPr lang="sv-SE" smtClean="0"/>
              <a:t>‹Nr.›</a:t>
            </a:fld>
            <a:endParaRPr lang="sv-SE"/>
          </a:p>
        </p:txBody>
      </p:sp>
    </p:spTree>
    <p:extLst>
      <p:ext uri="{BB962C8B-B14F-4D97-AF65-F5344CB8AC3E}">
        <p14:creationId xmlns:p14="http://schemas.microsoft.com/office/powerpoint/2010/main" val="11081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24BD8AA-EBDB-084C-834C-415F24FBD779}" type="datetimeFigureOut">
              <a:rPr lang="sv-SE" smtClean="0"/>
              <a:t>2018-01-20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7A302BD-7452-4A43-AB0E-16F1A97BB6EC}" type="slidenum">
              <a:rPr lang="sv-SE" smtClean="0"/>
              <a:t>‹Nr.›</a:t>
            </a:fld>
            <a:endParaRPr lang="sv-SE"/>
          </a:p>
        </p:txBody>
      </p:sp>
    </p:spTree>
    <p:extLst>
      <p:ext uri="{BB962C8B-B14F-4D97-AF65-F5344CB8AC3E}">
        <p14:creationId xmlns:p14="http://schemas.microsoft.com/office/powerpoint/2010/main" val="152330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24BD8AA-EBDB-084C-834C-415F24FBD779}" type="datetimeFigureOut">
              <a:rPr lang="sv-SE" smtClean="0"/>
              <a:t>2018-01-20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7A302BD-7452-4A43-AB0E-16F1A97BB6EC}" type="slidenum">
              <a:rPr lang="sv-SE" smtClean="0"/>
              <a:t>‹Nr.›</a:t>
            </a:fld>
            <a:endParaRPr lang="sv-SE"/>
          </a:p>
        </p:txBody>
      </p:sp>
    </p:spTree>
    <p:extLst>
      <p:ext uri="{BB962C8B-B14F-4D97-AF65-F5344CB8AC3E}">
        <p14:creationId xmlns:p14="http://schemas.microsoft.com/office/powerpoint/2010/main" val="1970779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724BD8AA-EBDB-084C-834C-415F24FBD779}" type="datetimeFigureOut">
              <a:rPr lang="sv-SE" smtClean="0"/>
              <a:t>2018-01-20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7A302BD-7452-4A43-AB0E-16F1A97BB6EC}" type="slidenum">
              <a:rPr lang="sv-SE" smtClean="0"/>
              <a:t>‹Nr.›</a:t>
            </a:fld>
            <a:endParaRPr lang="sv-SE"/>
          </a:p>
        </p:txBody>
      </p:sp>
    </p:spTree>
    <p:extLst>
      <p:ext uri="{BB962C8B-B14F-4D97-AF65-F5344CB8AC3E}">
        <p14:creationId xmlns:p14="http://schemas.microsoft.com/office/powerpoint/2010/main" val="582744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724BD8AA-EBDB-084C-834C-415F24FBD779}" type="datetimeFigureOut">
              <a:rPr lang="sv-SE" smtClean="0"/>
              <a:t>2018-01-20</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B7A302BD-7452-4A43-AB0E-16F1A97BB6EC}" type="slidenum">
              <a:rPr lang="sv-SE" smtClean="0"/>
              <a:t>‹Nr.›</a:t>
            </a:fld>
            <a:endParaRPr lang="sv-SE"/>
          </a:p>
        </p:txBody>
      </p:sp>
    </p:spTree>
    <p:extLst>
      <p:ext uri="{BB962C8B-B14F-4D97-AF65-F5344CB8AC3E}">
        <p14:creationId xmlns:p14="http://schemas.microsoft.com/office/powerpoint/2010/main" val="1655011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724BD8AA-EBDB-084C-834C-415F24FBD779}" type="datetimeFigureOut">
              <a:rPr lang="sv-SE" smtClean="0"/>
              <a:t>2018-01-20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7A302BD-7452-4A43-AB0E-16F1A97BB6EC}" type="slidenum">
              <a:rPr lang="sv-SE" smtClean="0"/>
              <a:t>‹Nr.›</a:t>
            </a:fld>
            <a:endParaRPr lang="sv-SE"/>
          </a:p>
        </p:txBody>
      </p:sp>
    </p:spTree>
    <p:extLst>
      <p:ext uri="{BB962C8B-B14F-4D97-AF65-F5344CB8AC3E}">
        <p14:creationId xmlns:p14="http://schemas.microsoft.com/office/powerpoint/2010/main" val="15671769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724BD8AA-EBDB-084C-834C-415F24FBD779}" type="datetimeFigureOut">
              <a:rPr lang="sv-SE" smtClean="0"/>
              <a:t>2018-01-20</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B7A302BD-7452-4A43-AB0E-16F1A97BB6EC}" type="slidenum">
              <a:rPr lang="sv-SE" smtClean="0"/>
              <a:t>‹Nr.›</a:t>
            </a:fld>
            <a:endParaRPr lang="sv-SE"/>
          </a:p>
        </p:txBody>
      </p:sp>
    </p:spTree>
    <p:extLst>
      <p:ext uri="{BB962C8B-B14F-4D97-AF65-F5344CB8AC3E}">
        <p14:creationId xmlns:p14="http://schemas.microsoft.com/office/powerpoint/2010/main" val="655984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724BD8AA-EBDB-084C-834C-415F24FBD779}" type="datetimeFigureOut">
              <a:rPr lang="sv-SE" smtClean="0"/>
              <a:t>2018-01-20</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B7A302BD-7452-4A43-AB0E-16F1A97BB6EC}" type="slidenum">
              <a:rPr lang="sv-SE" smtClean="0"/>
              <a:t>‹Nr.›</a:t>
            </a:fld>
            <a:endParaRPr lang="sv-SE"/>
          </a:p>
        </p:txBody>
      </p:sp>
    </p:spTree>
    <p:extLst>
      <p:ext uri="{BB962C8B-B14F-4D97-AF65-F5344CB8AC3E}">
        <p14:creationId xmlns:p14="http://schemas.microsoft.com/office/powerpoint/2010/main" val="2092217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24BD8AA-EBDB-084C-834C-415F24FBD779}" type="datetimeFigureOut">
              <a:rPr lang="sv-SE" smtClean="0"/>
              <a:t>2018-01-20</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B7A302BD-7452-4A43-AB0E-16F1A97BB6EC}" type="slidenum">
              <a:rPr lang="sv-SE" smtClean="0"/>
              <a:t>‹Nr.›</a:t>
            </a:fld>
            <a:endParaRPr lang="sv-SE"/>
          </a:p>
        </p:txBody>
      </p:sp>
    </p:spTree>
    <p:extLst>
      <p:ext uri="{BB962C8B-B14F-4D97-AF65-F5344CB8AC3E}">
        <p14:creationId xmlns:p14="http://schemas.microsoft.com/office/powerpoint/2010/main" val="995042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24BD8AA-EBDB-084C-834C-415F24FBD779}" type="datetimeFigureOut">
              <a:rPr lang="sv-SE" smtClean="0"/>
              <a:t>2018-01-20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7A302BD-7452-4A43-AB0E-16F1A97BB6EC}" type="slidenum">
              <a:rPr lang="sv-SE" smtClean="0"/>
              <a:t>‹Nr.›</a:t>
            </a:fld>
            <a:endParaRPr lang="sv-SE"/>
          </a:p>
        </p:txBody>
      </p:sp>
    </p:spTree>
    <p:extLst>
      <p:ext uri="{BB962C8B-B14F-4D97-AF65-F5344CB8AC3E}">
        <p14:creationId xmlns:p14="http://schemas.microsoft.com/office/powerpoint/2010/main" val="1227583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24BD8AA-EBDB-084C-834C-415F24FBD779}" type="datetimeFigureOut">
              <a:rPr lang="sv-SE" smtClean="0"/>
              <a:t>2018-01-20</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B7A302BD-7452-4A43-AB0E-16F1A97BB6EC}" type="slidenum">
              <a:rPr lang="sv-SE" smtClean="0"/>
              <a:t>‹Nr.›</a:t>
            </a:fld>
            <a:endParaRPr lang="sv-SE"/>
          </a:p>
        </p:txBody>
      </p:sp>
    </p:spTree>
    <p:extLst>
      <p:ext uri="{BB962C8B-B14F-4D97-AF65-F5344CB8AC3E}">
        <p14:creationId xmlns:p14="http://schemas.microsoft.com/office/powerpoint/2010/main" val="11246222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4BD8AA-EBDB-084C-834C-415F24FBD779}" type="datetimeFigureOut">
              <a:rPr lang="sv-SE" smtClean="0"/>
              <a:t>2018-01-20</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302BD-7452-4A43-AB0E-16F1A97BB6EC}" type="slidenum">
              <a:rPr lang="sv-SE" smtClean="0"/>
              <a:t>‹Nr.›</a:t>
            </a:fld>
            <a:endParaRPr lang="sv-SE"/>
          </a:p>
        </p:txBody>
      </p:sp>
    </p:spTree>
    <p:extLst>
      <p:ext uri="{BB962C8B-B14F-4D97-AF65-F5344CB8AC3E}">
        <p14:creationId xmlns:p14="http://schemas.microsoft.com/office/powerpoint/2010/main" val="812260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ruta 37"/>
          <p:cNvSpPr txBox="1"/>
          <p:nvPr/>
        </p:nvSpPr>
        <p:spPr>
          <a:xfrm>
            <a:off x="1111623" y="2049966"/>
            <a:ext cx="9977717" cy="477054"/>
          </a:xfrm>
          <a:prstGeom prst="rect">
            <a:avLst/>
          </a:prstGeom>
          <a:noFill/>
        </p:spPr>
        <p:txBody>
          <a:bodyPr wrap="square" rtlCol="0">
            <a:spAutoFit/>
          </a:bodyPr>
          <a:lstStyle/>
          <a:p>
            <a:r>
              <a:rPr lang="sv-SE" sz="2500" dirty="0" err="1" smtClean="0"/>
              <a:t>Description</a:t>
            </a:r>
            <a:r>
              <a:rPr lang="sv-SE" sz="2500" dirty="0" smtClean="0"/>
              <a:t> </a:t>
            </a:r>
            <a:r>
              <a:rPr lang="sv-SE" sz="2500" dirty="0" err="1" smtClean="0"/>
              <a:t>of</a:t>
            </a:r>
            <a:r>
              <a:rPr lang="sv-SE" sz="2500" dirty="0" smtClean="0"/>
              <a:t> the </a:t>
            </a:r>
            <a:r>
              <a:rPr lang="sv-SE" sz="2500" dirty="0" err="1" smtClean="0"/>
              <a:t>collision</a:t>
            </a:r>
            <a:r>
              <a:rPr lang="sv-SE" sz="2500" dirty="0" smtClean="0"/>
              <a:t> </a:t>
            </a:r>
            <a:r>
              <a:rPr lang="sv-SE" sz="2500" dirty="0" err="1" smtClean="0"/>
              <a:t>between</a:t>
            </a:r>
            <a:r>
              <a:rPr lang="sv-SE" sz="2500" dirty="0" smtClean="0"/>
              <a:t> </a:t>
            </a:r>
            <a:r>
              <a:rPr lang="sv-SE" sz="2500" dirty="0" err="1" smtClean="0"/>
              <a:t>two</a:t>
            </a:r>
            <a:r>
              <a:rPr lang="sv-SE" sz="2500" dirty="0" smtClean="0"/>
              <a:t> Swedish </a:t>
            </a:r>
            <a:r>
              <a:rPr lang="sv-SE" sz="2500" dirty="0" err="1" smtClean="0"/>
              <a:t>iceboats</a:t>
            </a:r>
            <a:r>
              <a:rPr lang="sv-SE" sz="2500" dirty="0" smtClean="0"/>
              <a:t> in januari 2018</a:t>
            </a:r>
            <a:endParaRPr lang="sv-SE" sz="2500" dirty="0"/>
          </a:p>
        </p:txBody>
      </p:sp>
      <p:grpSp>
        <p:nvGrpSpPr>
          <p:cNvPr id="39" name="Grupp 38"/>
          <p:cNvGrpSpPr/>
          <p:nvPr/>
        </p:nvGrpSpPr>
        <p:grpSpPr>
          <a:xfrm rot="20591001">
            <a:off x="126304" y="4755029"/>
            <a:ext cx="2455027" cy="1236030"/>
            <a:chOff x="-1468582" y="540329"/>
            <a:chExt cx="11854646" cy="5902036"/>
          </a:xfrm>
        </p:grpSpPr>
        <p:cxnSp>
          <p:nvCxnSpPr>
            <p:cNvPr id="40" name="Rak 39"/>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Rak 40"/>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Rak 41"/>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43" name="Rektangel 42"/>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4" name="Ellips 43"/>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5" name="Båge 44"/>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sp>
        <p:nvSpPr>
          <p:cNvPr id="46" name="textruta 45"/>
          <p:cNvSpPr txBox="1"/>
          <p:nvPr/>
        </p:nvSpPr>
        <p:spPr>
          <a:xfrm>
            <a:off x="8399929" y="6320118"/>
            <a:ext cx="2532553" cy="369332"/>
          </a:xfrm>
          <a:prstGeom prst="rect">
            <a:avLst/>
          </a:prstGeom>
          <a:noFill/>
        </p:spPr>
        <p:txBody>
          <a:bodyPr wrap="none" rtlCol="0">
            <a:spAutoFit/>
          </a:bodyPr>
          <a:lstStyle/>
          <a:p>
            <a:r>
              <a:rPr lang="sv-SE" dirty="0" smtClean="0"/>
              <a:t>Richard Larsson       S 807</a:t>
            </a:r>
            <a:endParaRPr lang="sv-SE" dirty="0"/>
          </a:p>
        </p:txBody>
      </p:sp>
      <p:sp>
        <p:nvSpPr>
          <p:cNvPr id="47" name="textruta 46"/>
          <p:cNvSpPr txBox="1"/>
          <p:nvPr/>
        </p:nvSpPr>
        <p:spPr>
          <a:xfrm>
            <a:off x="2350362" y="4452330"/>
            <a:ext cx="3750119" cy="1200329"/>
          </a:xfrm>
          <a:prstGeom prst="rect">
            <a:avLst/>
          </a:prstGeom>
          <a:noFill/>
        </p:spPr>
        <p:txBody>
          <a:bodyPr wrap="square" rtlCol="0">
            <a:spAutoFit/>
          </a:bodyPr>
          <a:lstStyle/>
          <a:p>
            <a:r>
              <a:rPr lang="sv-SE" dirty="0" smtClean="0"/>
              <a:t>Right or down </a:t>
            </a:r>
            <a:r>
              <a:rPr lang="sv-SE" dirty="0" err="1" smtClean="0"/>
              <a:t>arrow</a:t>
            </a:r>
            <a:r>
              <a:rPr lang="sv-SE" dirty="0" smtClean="0"/>
              <a:t> </a:t>
            </a:r>
            <a:r>
              <a:rPr lang="sv-SE" dirty="0" err="1" smtClean="0"/>
              <a:t>will</a:t>
            </a:r>
            <a:r>
              <a:rPr lang="sv-SE" dirty="0" smtClean="0"/>
              <a:t> </a:t>
            </a:r>
            <a:r>
              <a:rPr lang="sv-SE" dirty="0" err="1" smtClean="0"/>
              <a:t>take</a:t>
            </a:r>
            <a:r>
              <a:rPr lang="sv-SE" dirty="0" smtClean="0"/>
              <a:t> </a:t>
            </a:r>
            <a:r>
              <a:rPr lang="sv-SE" dirty="0" err="1" smtClean="0"/>
              <a:t>you</a:t>
            </a:r>
            <a:r>
              <a:rPr lang="sv-SE" dirty="0" smtClean="0"/>
              <a:t> forward in </a:t>
            </a:r>
            <a:r>
              <a:rPr lang="sv-SE" dirty="0" err="1" smtClean="0"/>
              <a:t>this</a:t>
            </a:r>
            <a:r>
              <a:rPr lang="sv-SE" dirty="0" smtClean="0"/>
              <a:t> </a:t>
            </a:r>
            <a:r>
              <a:rPr lang="sv-SE" dirty="0" err="1" smtClean="0"/>
              <a:t>document</a:t>
            </a:r>
            <a:r>
              <a:rPr lang="sv-SE" dirty="0" smtClean="0"/>
              <a:t> and </a:t>
            </a:r>
            <a:r>
              <a:rPr lang="sv-SE" dirty="0" err="1" smtClean="0"/>
              <a:t>left</a:t>
            </a:r>
            <a:r>
              <a:rPr lang="sv-SE" dirty="0" smtClean="0"/>
              <a:t> or </a:t>
            </a:r>
            <a:r>
              <a:rPr lang="sv-SE" dirty="0" err="1" smtClean="0"/>
              <a:t>up</a:t>
            </a:r>
            <a:r>
              <a:rPr lang="sv-SE" dirty="0" smtClean="0"/>
              <a:t> </a:t>
            </a:r>
            <a:r>
              <a:rPr lang="sv-SE" dirty="0" err="1" smtClean="0"/>
              <a:t>arrow</a:t>
            </a:r>
            <a:r>
              <a:rPr lang="sv-SE" dirty="0" smtClean="0"/>
              <a:t> </a:t>
            </a:r>
            <a:r>
              <a:rPr lang="sv-SE" dirty="0" err="1" smtClean="0"/>
              <a:t>will</a:t>
            </a:r>
            <a:r>
              <a:rPr lang="sv-SE" dirty="0" smtClean="0"/>
              <a:t> </a:t>
            </a:r>
            <a:r>
              <a:rPr lang="sv-SE" dirty="0" err="1" smtClean="0"/>
              <a:t>take</a:t>
            </a:r>
            <a:r>
              <a:rPr lang="sv-SE" dirty="0" smtClean="0"/>
              <a:t> </a:t>
            </a:r>
            <a:r>
              <a:rPr lang="sv-SE" dirty="0" err="1" smtClean="0"/>
              <a:t>you</a:t>
            </a:r>
            <a:r>
              <a:rPr lang="sv-SE" dirty="0" smtClean="0"/>
              <a:t> back. </a:t>
            </a:r>
            <a:r>
              <a:rPr lang="sv-SE" dirty="0" err="1" smtClean="0"/>
              <a:t>Use</a:t>
            </a:r>
            <a:r>
              <a:rPr lang="sv-SE" dirty="0" smtClean="0"/>
              <a:t> </a:t>
            </a:r>
            <a:r>
              <a:rPr lang="sv-SE" dirty="0" err="1" smtClean="0"/>
              <a:t>them</a:t>
            </a:r>
            <a:r>
              <a:rPr lang="sv-SE" dirty="0" smtClean="0"/>
              <a:t> </a:t>
            </a:r>
            <a:r>
              <a:rPr lang="sv-SE" dirty="0" err="1" smtClean="0"/>
              <a:t>if</a:t>
            </a:r>
            <a:r>
              <a:rPr lang="sv-SE" dirty="0" smtClean="0"/>
              <a:t> </a:t>
            </a:r>
            <a:r>
              <a:rPr lang="sv-SE" dirty="0" err="1" smtClean="0"/>
              <a:t>you</a:t>
            </a:r>
            <a:r>
              <a:rPr lang="sv-SE" dirty="0" smtClean="0"/>
              <a:t> </a:t>
            </a:r>
            <a:r>
              <a:rPr lang="sv-SE" dirty="0" err="1" smtClean="0"/>
              <a:t>want</a:t>
            </a:r>
            <a:r>
              <a:rPr lang="sv-SE" dirty="0" smtClean="0"/>
              <a:t> to </a:t>
            </a:r>
            <a:r>
              <a:rPr lang="sv-SE" dirty="0" err="1" smtClean="0"/>
              <a:t>repeat</a:t>
            </a:r>
            <a:r>
              <a:rPr lang="sv-SE" dirty="0" smtClean="0"/>
              <a:t> a </a:t>
            </a:r>
            <a:r>
              <a:rPr lang="sv-SE" dirty="0" err="1" smtClean="0"/>
              <a:t>sequence</a:t>
            </a:r>
            <a:r>
              <a:rPr lang="sv-SE" dirty="0" smtClean="0"/>
              <a:t> </a:t>
            </a:r>
            <a:endParaRPr lang="sv-SE" dirty="0"/>
          </a:p>
        </p:txBody>
      </p:sp>
    </p:spTree>
    <p:extLst>
      <p:ext uri="{BB962C8B-B14F-4D97-AF65-F5344CB8AC3E}">
        <p14:creationId xmlns:p14="http://schemas.microsoft.com/office/powerpoint/2010/main" val="10733565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par>
                          <p:cTn id="7" fill="hold">
                            <p:stCondLst>
                              <p:cond delay="0"/>
                            </p:stCondLst>
                            <p:childTnLst>
                              <p:par>
                                <p:cTn id="8" presetID="37" presetClass="path" presetSubtype="0" decel="50000" fill="hold" nodeType="afterEffect">
                                  <p:stCondLst>
                                    <p:cond delay="0"/>
                                  </p:stCondLst>
                                  <p:childTnLst>
                                    <p:animMotion origin="layout" path="M -3.33333E-6 7.40741E-7 L 0.20612 -0.14213 C 0.24909 -0.17616 0.31368 -0.1956 0.38138 -0.1956 C 0.45834 -0.1956 0.51993 -0.17616 0.56289 -0.14213 L 0.76966 7.40741E-7 " pathEditMode="relative" rAng="0" ptsTypes="AAAAA">
                                      <p:cBhvr>
                                        <p:cTn id="9" dur="2500" fill="hold"/>
                                        <p:tgtEl>
                                          <p:spTgt spid="39"/>
                                        </p:tgtEl>
                                        <p:attrNameLst>
                                          <p:attrName>ppt_x</p:attrName>
                                          <p:attrName>ppt_y</p:attrName>
                                        </p:attrNameLst>
                                      </p:cBhvr>
                                      <p:rCtr x="38477" y="-9792"/>
                                    </p:animMotion>
                                  </p:childTnLst>
                                </p:cTn>
                              </p:par>
                              <p:par>
                                <p:cTn id="10" presetID="8" presetClass="emph" presetSubtype="0" fill="hold" nodeType="withEffect">
                                  <p:stCondLst>
                                    <p:cond delay="0"/>
                                  </p:stCondLst>
                                  <p:childTnLst>
                                    <p:animRot by="2100000">
                                      <p:cBhvr>
                                        <p:cTn id="11" dur="1750" fill="hold"/>
                                        <p:tgtEl>
                                          <p:spTgt spid="39"/>
                                        </p:tgtEl>
                                        <p:attrNameLst>
                                          <p:attrName>r</p:attrName>
                                        </p:attrNameLst>
                                      </p:cBhvr>
                                    </p:animRot>
                                  </p:childTnLst>
                                </p:cTn>
                              </p:par>
                              <p:par>
                                <p:cTn id="12" presetID="9" presetClass="exit" presetSubtype="0" fill="hold" nodeType="withEffect">
                                  <p:stCondLst>
                                    <p:cond delay="500"/>
                                  </p:stCondLst>
                                  <p:childTnLst>
                                    <p:animEffect transition="out" filter="dissolve">
                                      <p:cBhvr>
                                        <p:cTn id="13" dur="2000"/>
                                        <p:tgtEl>
                                          <p:spTgt spid="39"/>
                                        </p:tgtEl>
                                      </p:cBhvr>
                                    </p:animEffect>
                                    <p:set>
                                      <p:cBhvr>
                                        <p:cTn id="14" dur="1" fill="hold">
                                          <p:stCondLst>
                                            <p:cond delay="1999"/>
                                          </p:stCondLst>
                                        </p:cTn>
                                        <p:tgtEl>
                                          <p:spTgt spid="39"/>
                                        </p:tgtEl>
                                        <p:attrNameLst>
                                          <p:attrName>style.visibility</p:attrName>
                                        </p:attrNameLst>
                                      </p:cBhvr>
                                      <p:to>
                                        <p:strVal val="hidden"/>
                                      </p:to>
                                    </p:set>
                                  </p:childTnLst>
                                </p:cTn>
                              </p:par>
                            </p:childTnLst>
                          </p:cTn>
                        </p:par>
                        <p:par>
                          <p:cTn id="15" fill="hold">
                            <p:stCondLst>
                              <p:cond delay="2500"/>
                            </p:stCondLst>
                            <p:childTnLst>
                              <p:par>
                                <p:cTn id="16" presetID="53" presetClass="entr" presetSubtype="16" fill="hold" grpId="0" nodeType="afterEffect">
                                  <p:stCondLst>
                                    <p:cond delay="0"/>
                                  </p:stCondLst>
                                  <p:childTnLst>
                                    <p:set>
                                      <p:cBhvr>
                                        <p:cTn id="17" dur="1" fill="hold">
                                          <p:stCondLst>
                                            <p:cond delay="0"/>
                                          </p:stCondLst>
                                        </p:cTn>
                                        <p:tgtEl>
                                          <p:spTgt spid="47"/>
                                        </p:tgtEl>
                                        <p:attrNameLst>
                                          <p:attrName>style.visibility</p:attrName>
                                        </p:attrNameLst>
                                      </p:cBhvr>
                                      <p:to>
                                        <p:strVal val="visible"/>
                                      </p:to>
                                    </p:set>
                                    <p:anim calcmode="lin" valueType="num">
                                      <p:cBhvr>
                                        <p:cTn id="18" dur="500" fill="hold"/>
                                        <p:tgtEl>
                                          <p:spTgt spid="47"/>
                                        </p:tgtEl>
                                        <p:attrNameLst>
                                          <p:attrName>ppt_w</p:attrName>
                                        </p:attrNameLst>
                                      </p:cBhvr>
                                      <p:tavLst>
                                        <p:tav tm="0">
                                          <p:val>
                                            <p:fltVal val="0"/>
                                          </p:val>
                                        </p:tav>
                                        <p:tav tm="100000">
                                          <p:val>
                                            <p:strVal val="#ppt_w"/>
                                          </p:val>
                                        </p:tav>
                                      </p:tavLst>
                                    </p:anim>
                                    <p:anim calcmode="lin" valueType="num">
                                      <p:cBhvr>
                                        <p:cTn id="19" dur="500" fill="hold"/>
                                        <p:tgtEl>
                                          <p:spTgt spid="47"/>
                                        </p:tgtEl>
                                        <p:attrNameLst>
                                          <p:attrName>ppt_h</p:attrName>
                                        </p:attrNameLst>
                                      </p:cBhvr>
                                      <p:tavLst>
                                        <p:tav tm="0">
                                          <p:val>
                                            <p:fltVal val="0"/>
                                          </p:val>
                                        </p:tav>
                                        <p:tav tm="100000">
                                          <p:val>
                                            <p:strVal val="#ppt_h"/>
                                          </p:val>
                                        </p:tav>
                                      </p:tavLst>
                                    </p:anim>
                                    <p:animEffect transition="in" filter="fade">
                                      <p:cBhvr>
                                        <p:cTn id="20" dur="5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 3"/>
          <p:cNvGrpSpPr/>
          <p:nvPr/>
        </p:nvGrpSpPr>
        <p:grpSpPr>
          <a:xfrm rot="18906123">
            <a:off x="312497" y="6262520"/>
            <a:ext cx="331516" cy="234942"/>
            <a:chOff x="-1468582" y="540329"/>
            <a:chExt cx="11854646" cy="5902036"/>
          </a:xfrm>
        </p:grpSpPr>
        <p:cxnSp>
          <p:nvCxnSpPr>
            <p:cNvPr id="5" name="Rak 4"/>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Rak 5"/>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Rak 6"/>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ktangel 7"/>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Ellips 8"/>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Båge 9"/>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11" name="Grupp 10"/>
          <p:cNvGrpSpPr/>
          <p:nvPr/>
        </p:nvGrpSpPr>
        <p:grpSpPr>
          <a:xfrm rot="2711743" flipH="1">
            <a:off x="11551011" y="6265802"/>
            <a:ext cx="331516" cy="234942"/>
            <a:chOff x="-1468582" y="540329"/>
            <a:chExt cx="11854646" cy="5902036"/>
          </a:xfrm>
        </p:grpSpPr>
        <p:cxnSp>
          <p:nvCxnSpPr>
            <p:cNvPr id="12" name="Rak 11"/>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ktangel 14"/>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Ellips 15"/>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Båge 16"/>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cxnSp>
        <p:nvCxnSpPr>
          <p:cNvPr id="18" name="Rak 17"/>
          <p:cNvCxnSpPr/>
          <p:nvPr/>
        </p:nvCxnSpPr>
        <p:spPr>
          <a:xfrm flipV="1">
            <a:off x="0" y="378000"/>
            <a:ext cx="6480000" cy="648000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H="1" flipV="1">
            <a:off x="5717894" y="370390"/>
            <a:ext cx="6474106" cy="648761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grpSp>
        <p:nvGrpSpPr>
          <p:cNvPr id="20" name="Grupp 19"/>
          <p:cNvGrpSpPr/>
          <p:nvPr/>
        </p:nvGrpSpPr>
        <p:grpSpPr>
          <a:xfrm rot="19430506">
            <a:off x="2407451" y="4130571"/>
            <a:ext cx="331516" cy="234942"/>
            <a:chOff x="-1468582" y="540329"/>
            <a:chExt cx="11854646" cy="5902036"/>
          </a:xfrm>
        </p:grpSpPr>
        <p:cxnSp>
          <p:nvCxnSpPr>
            <p:cNvPr id="21" name="Rak 20"/>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Rak 21"/>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Rak 22"/>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Rektangel 23"/>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Ellips 24"/>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Båge 25"/>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27" name="Grupp 26"/>
          <p:cNvGrpSpPr/>
          <p:nvPr/>
        </p:nvGrpSpPr>
        <p:grpSpPr>
          <a:xfrm rot="3266549" flipH="1">
            <a:off x="9444581" y="4155357"/>
            <a:ext cx="331516" cy="234942"/>
            <a:chOff x="-1468582" y="540329"/>
            <a:chExt cx="11854646" cy="5902036"/>
          </a:xfrm>
        </p:grpSpPr>
        <p:cxnSp>
          <p:nvCxnSpPr>
            <p:cNvPr id="28" name="Rak 27"/>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Rak 28"/>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Rak 29"/>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1" name="Rektangel 30"/>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Ellips 31"/>
            <p:cNvSpPr/>
            <p:nvPr/>
          </p:nvSpPr>
          <p:spPr>
            <a:xfrm>
              <a:off x="2647124" y="3034147"/>
              <a:ext cx="7106473" cy="914388"/>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Båge 32"/>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sp>
        <p:nvSpPr>
          <p:cNvPr id="34" name="textruta 33"/>
          <p:cNvSpPr txBox="1"/>
          <p:nvPr/>
        </p:nvSpPr>
        <p:spPr>
          <a:xfrm>
            <a:off x="5554979" y="4829268"/>
            <a:ext cx="3054141" cy="1200329"/>
          </a:xfrm>
          <a:prstGeom prst="rect">
            <a:avLst/>
          </a:prstGeom>
          <a:noFill/>
        </p:spPr>
        <p:txBody>
          <a:bodyPr wrap="square" rtlCol="0">
            <a:spAutoFit/>
          </a:bodyPr>
          <a:lstStyle/>
          <a:p>
            <a:r>
              <a:rPr lang="sv-SE" dirty="0" err="1" smtClean="0"/>
              <a:t>Here</a:t>
            </a:r>
            <a:r>
              <a:rPr lang="sv-SE" dirty="0" smtClean="0"/>
              <a:t> is the </a:t>
            </a:r>
            <a:r>
              <a:rPr lang="sv-SE" dirty="0" err="1" smtClean="0"/>
              <a:t>point</a:t>
            </a:r>
            <a:r>
              <a:rPr lang="sv-SE" dirty="0" smtClean="0"/>
              <a:t> </a:t>
            </a:r>
            <a:r>
              <a:rPr lang="sv-SE" dirty="0" err="1" smtClean="0"/>
              <a:t>where</a:t>
            </a:r>
            <a:r>
              <a:rPr lang="sv-SE" dirty="0" smtClean="0"/>
              <a:t> the starboard </a:t>
            </a:r>
            <a:r>
              <a:rPr lang="sv-SE" dirty="0" err="1" smtClean="0"/>
              <a:t>boat</a:t>
            </a:r>
            <a:r>
              <a:rPr lang="sv-SE" dirty="0" smtClean="0"/>
              <a:t> </a:t>
            </a:r>
            <a:r>
              <a:rPr lang="sv-SE" dirty="0" err="1" smtClean="0"/>
              <a:t>have</a:t>
            </a:r>
            <a:r>
              <a:rPr lang="sv-SE" dirty="0" smtClean="0"/>
              <a:t> the </a:t>
            </a:r>
            <a:r>
              <a:rPr lang="sv-SE" dirty="0" err="1" smtClean="0"/>
              <a:t>possibility</a:t>
            </a:r>
            <a:r>
              <a:rPr lang="sv-SE" dirty="0" smtClean="0"/>
              <a:t> to make </a:t>
            </a:r>
            <a:r>
              <a:rPr lang="sv-SE" dirty="0" err="1" smtClean="0"/>
              <a:t>more</a:t>
            </a:r>
            <a:r>
              <a:rPr lang="sv-SE" dirty="0" smtClean="0"/>
              <a:t> space </a:t>
            </a:r>
            <a:r>
              <a:rPr lang="sv-SE" dirty="0" err="1" smtClean="0"/>
              <a:t>between</a:t>
            </a:r>
            <a:r>
              <a:rPr lang="sv-SE" dirty="0" smtClean="0"/>
              <a:t> the </a:t>
            </a:r>
            <a:r>
              <a:rPr lang="sv-SE" dirty="0" err="1" smtClean="0"/>
              <a:t>boats</a:t>
            </a:r>
            <a:r>
              <a:rPr lang="sv-SE" dirty="0" smtClean="0"/>
              <a:t>.</a:t>
            </a:r>
            <a:endParaRPr lang="sv-SE" dirty="0"/>
          </a:p>
        </p:txBody>
      </p:sp>
      <p:cxnSp>
        <p:nvCxnSpPr>
          <p:cNvPr id="35" name="Rak pil 34"/>
          <p:cNvCxnSpPr/>
          <p:nvPr/>
        </p:nvCxnSpPr>
        <p:spPr>
          <a:xfrm flipV="1">
            <a:off x="8328871" y="4412021"/>
            <a:ext cx="1162307" cy="6281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textruta 35"/>
          <p:cNvSpPr txBox="1"/>
          <p:nvPr/>
        </p:nvSpPr>
        <p:spPr>
          <a:xfrm>
            <a:off x="779930" y="833718"/>
            <a:ext cx="3676324" cy="1200329"/>
          </a:xfrm>
          <a:prstGeom prst="rect">
            <a:avLst/>
          </a:prstGeom>
          <a:noFill/>
        </p:spPr>
        <p:txBody>
          <a:bodyPr wrap="square" rtlCol="0">
            <a:spAutoFit/>
          </a:bodyPr>
          <a:lstStyle/>
          <a:p>
            <a:r>
              <a:rPr lang="sv-SE" dirty="0" smtClean="0"/>
              <a:t>If the starboard skipper </a:t>
            </a:r>
            <a:r>
              <a:rPr lang="sv-SE" dirty="0" err="1" smtClean="0"/>
              <a:t>feel</a:t>
            </a:r>
            <a:r>
              <a:rPr lang="sv-SE" dirty="0" smtClean="0"/>
              <a:t> </a:t>
            </a:r>
            <a:r>
              <a:rPr lang="sv-SE" dirty="0" err="1" smtClean="0"/>
              <a:t>uncomfortable</a:t>
            </a:r>
            <a:r>
              <a:rPr lang="sv-SE" dirty="0" smtClean="0"/>
              <a:t> </a:t>
            </a:r>
            <a:r>
              <a:rPr lang="sv-SE" dirty="0" err="1" smtClean="0"/>
              <a:t>with</a:t>
            </a:r>
            <a:r>
              <a:rPr lang="sv-SE" dirty="0" smtClean="0"/>
              <a:t> the </a:t>
            </a:r>
            <a:r>
              <a:rPr lang="sv-SE" dirty="0" err="1" smtClean="0"/>
              <a:t>angle</a:t>
            </a:r>
            <a:r>
              <a:rPr lang="sv-SE" dirty="0" smtClean="0"/>
              <a:t> and speed </a:t>
            </a:r>
            <a:r>
              <a:rPr lang="sv-SE" dirty="0" err="1" smtClean="0"/>
              <a:t>of</a:t>
            </a:r>
            <a:r>
              <a:rPr lang="sv-SE" dirty="0" smtClean="0"/>
              <a:t> the port </a:t>
            </a:r>
            <a:r>
              <a:rPr lang="sv-SE" dirty="0" err="1" smtClean="0"/>
              <a:t>boat</a:t>
            </a:r>
            <a:r>
              <a:rPr lang="sv-SE" dirty="0" smtClean="0"/>
              <a:t> </a:t>
            </a:r>
            <a:r>
              <a:rPr lang="sv-SE" dirty="0" err="1" smtClean="0"/>
              <a:t>he</a:t>
            </a:r>
            <a:r>
              <a:rPr lang="sv-SE" dirty="0" smtClean="0"/>
              <a:t> </a:t>
            </a:r>
            <a:r>
              <a:rPr lang="sv-SE" dirty="0" err="1" smtClean="0"/>
              <a:t>may</a:t>
            </a:r>
            <a:r>
              <a:rPr lang="sv-SE" dirty="0" smtClean="0"/>
              <a:t> </a:t>
            </a:r>
            <a:r>
              <a:rPr lang="sv-SE" dirty="0" err="1" smtClean="0"/>
              <a:t>want</a:t>
            </a:r>
            <a:r>
              <a:rPr lang="sv-SE" dirty="0" smtClean="0"/>
              <a:t> to </a:t>
            </a:r>
            <a:r>
              <a:rPr lang="sv-SE" dirty="0" err="1" smtClean="0"/>
              <a:t>take</a:t>
            </a:r>
            <a:r>
              <a:rPr lang="sv-SE" dirty="0" smtClean="0"/>
              <a:t> </a:t>
            </a:r>
            <a:r>
              <a:rPr lang="sv-SE" dirty="0" err="1" smtClean="0"/>
              <a:t>some</a:t>
            </a:r>
            <a:r>
              <a:rPr lang="sv-SE" dirty="0" smtClean="0"/>
              <a:t> action.</a:t>
            </a:r>
          </a:p>
        </p:txBody>
      </p:sp>
      <p:sp>
        <p:nvSpPr>
          <p:cNvPr id="37" name="textruta 36"/>
          <p:cNvSpPr txBox="1"/>
          <p:nvPr/>
        </p:nvSpPr>
        <p:spPr>
          <a:xfrm rot="18949104">
            <a:off x="316919" y="4855465"/>
            <a:ext cx="1913533" cy="369332"/>
          </a:xfrm>
          <a:prstGeom prst="rect">
            <a:avLst/>
          </a:prstGeom>
          <a:noFill/>
        </p:spPr>
        <p:txBody>
          <a:bodyPr wrap="square" rtlCol="0">
            <a:spAutoFit/>
          </a:bodyPr>
          <a:lstStyle/>
          <a:p>
            <a:r>
              <a:rPr lang="sv-SE" dirty="0" smtClean="0"/>
              <a:t>Port </a:t>
            </a:r>
            <a:r>
              <a:rPr lang="sv-SE" dirty="0" err="1" smtClean="0"/>
              <a:t>boat</a:t>
            </a:r>
            <a:r>
              <a:rPr lang="sv-SE" dirty="0" smtClean="0"/>
              <a:t> , S 807</a:t>
            </a:r>
            <a:endParaRPr lang="sv-SE" dirty="0"/>
          </a:p>
        </p:txBody>
      </p:sp>
      <p:sp>
        <p:nvSpPr>
          <p:cNvPr id="38" name="textruta 37"/>
          <p:cNvSpPr txBox="1"/>
          <p:nvPr/>
        </p:nvSpPr>
        <p:spPr>
          <a:xfrm rot="2734388">
            <a:off x="10066974" y="4928251"/>
            <a:ext cx="1775177" cy="369332"/>
          </a:xfrm>
          <a:prstGeom prst="rect">
            <a:avLst/>
          </a:prstGeom>
          <a:noFill/>
        </p:spPr>
        <p:txBody>
          <a:bodyPr wrap="square" rtlCol="0">
            <a:spAutoFit/>
          </a:bodyPr>
          <a:lstStyle/>
          <a:p>
            <a:r>
              <a:rPr lang="sv-SE" dirty="0" smtClean="0"/>
              <a:t>Starboard </a:t>
            </a:r>
            <a:r>
              <a:rPr lang="sv-SE" dirty="0" err="1" smtClean="0"/>
              <a:t>boat</a:t>
            </a:r>
            <a:endParaRPr lang="sv-SE" dirty="0"/>
          </a:p>
        </p:txBody>
      </p:sp>
      <p:cxnSp>
        <p:nvCxnSpPr>
          <p:cNvPr id="39" name="Rak 38"/>
          <p:cNvCxnSpPr/>
          <p:nvPr/>
        </p:nvCxnSpPr>
        <p:spPr>
          <a:xfrm flipV="1">
            <a:off x="2659998" y="1065867"/>
            <a:ext cx="4896354" cy="3153438"/>
          </a:xfrm>
          <a:prstGeom prst="line">
            <a:avLst/>
          </a:prstGeom>
          <a:ln w="3175">
            <a:solidFill>
              <a:schemeClr val="accent1">
                <a:alpha val="42000"/>
              </a:schemeClr>
            </a:solidFill>
          </a:ln>
        </p:spPr>
        <p:style>
          <a:lnRef idx="1">
            <a:schemeClr val="accent1"/>
          </a:lnRef>
          <a:fillRef idx="0">
            <a:schemeClr val="accent1"/>
          </a:fillRef>
          <a:effectRef idx="0">
            <a:schemeClr val="accent1"/>
          </a:effectRef>
          <a:fontRef idx="minor">
            <a:schemeClr val="tx1"/>
          </a:fontRef>
        </p:style>
      </p:cxnSp>
      <p:sp>
        <p:nvSpPr>
          <p:cNvPr id="44" name="Ring 43"/>
          <p:cNvSpPr/>
          <p:nvPr/>
        </p:nvSpPr>
        <p:spPr>
          <a:xfrm>
            <a:off x="4773192" y="1214820"/>
            <a:ext cx="3078690" cy="2923895"/>
          </a:xfrm>
          <a:prstGeom prst="donut">
            <a:avLst>
              <a:gd name="adj" fmla="val 0"/>
            </a:avLst>
          </a:prstGeom>
          <a:solidFill>
            <a:srgbClr val="0070C0"/>
          </a:solidFill>
          <a:ln w="9525">
            <a:solidFill>
              <a:schemeClr val="accent1">
                <a:shade val="50000"/>
                <a:alpha val="4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5" name="Båge 44"/>
          <p:cNvSpPr/>
          <p:nvPr/>
        </p:nvSpPr>
        <p:spPr>
          <a:xfrm rot="18900042">
            <a:off x="936793" y="3686226"/>
            <a:ext cx="6019478" cy="3611386"/>
          </a:xfrm>
          <a:prstGeom prst="arc">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46" name="Båge 45"/>
          <p:cNvSpPr/>
          <p:nvPr/>
        </p:nvSpPr>
        <p:spPr>
          <a:xfrm rot="2699958" flipH="1">
            <a:off x="5168867" y="3609419"/>
            <a:ext cx="6019478" cy="3611386"/>
          </a:xfrm>
          <a:prstGeom prst="arc">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cxnSp>
        <p:nvCxnSpPr>
          <p:cNvPr id="47" name="Rak 46"/>
          <p:cNvCxnSpPr/>
          <p:nvPr/>
        </p:nvCxnSpPr>
        <p:spPr>
          <a:xfrm flipH="1" flipV="1">
            <a:off x="6679499" y="185196"/>
            <a:ext cx="2856839" cy="4006729"/>
          </a:xfrm>
          <a:prstGeom prst="line">
            <a:avLst/>
          </a:prstGeom>
          <a:ln w="3175">
            <a:solidFill>
              <a:schemeClr val="accent1">
                <a:alpha val="42000"/>
              </a:schemeClr>
            </a:solidFill>
          </a:ln>
        </p:spPr>
        <p:style>
          <a:lnRef idx="1">
            <a:schemeClr val="accent1"/>
          </a:lnRef>
          <a:fillRef idx="0">
            <a:schemeClr val="accent1"/>
          </a:fillRef>
          <a:effectRef idx="0">
            <a:schemeClr val="accent1"/>
          </a:effectRef>
          <a:fontRef idx="minor">
            <a:schemeClr val="tx1"/>
          </a:fontRef>
        </p:style>
      </p:cxnSp>
      <p:sp>
        <p:nvSpPr>
          <p:cNvPr id="51" name="textruta 50"/>
          <p:cNvSpPr txBox="1"/>
          <p:nvPr/>
        </p:nvSpPr>
        <p:spPr>
          <a:xfrm>
            <a:off x="8528621" y="1137428"/>
            <a:ext cx="3055022" cy="923330"/>
          </a:xfrm>
          <a:prstGeom prst="rect">
            <a:avLst/>
          </a:prstGeom>
          <a:noFill/>
        </p:spPr>
        <p:txBody>
          <a:bodyPr wrap="square" rtlCol="0">
            <a:spAutoFit/>
          </a:bodyPr>
          <a:lstStyle/>
          <a:p>
            <a:r>
              <a:rPr lang="sv-SE" dirty="0" smtClean="0"/>
              <a:t>The speed </a:t>
            </a:r>
            <a:r>
              <a:rPr lang="sv-SE" dirty="0" err="1" smtClean="0"/>
              <a:t>does</a:t>
            </a:r>
            <a:r>
              <a:rPr lang="sv-SE" dirty="0" smtClean="0"/>
              <a:t> not </a:t>
            </a:r>
            <a:r>
              <a:rPr lang="sv-SE" dirty="0" err="1" smtClean="0"/>
              <a:t>increase</a:t>
            </a:r>
            <a:r>
              <a:rPr lang="sv-SE" dirty="0" smtClean="0"/>
              <a:t> </a:t>
            </a:r>
            <a:r>
              <a:rPr lang="sv-SE" dirty="0" err="1" smtClean="0"/>
              <a:t>much</a:t>
            </a:r>
            <a:r>
              <a:rPr lang="sv-SE" dirty="0" smtClean="0"/>
              <a:t> </a:t>
            </a:r>
            <a:r>
              <a:rPr lang="sv-SE" dirty="0" err="1" smtClean="0"/>
              <a:t>when</a:t>
            </a:r>
            <a:r>
              <a:rPr lang="sv-SE" dirty="0" smtClean="0"/>
              <a:t> a </a:t>
            </a:r>
            <a:r>
              <a:rPr lang="sv-SE" dirty="0" err="1" smtClean="0"/>
              <a:t>boat</a:t>
            </a:r>
            <a:r>
              <a:rPr lang="sv-SE" dirty="0" smtClean="0"/>
              <a:t> luff just a </a:t>
            </a:r>
            <a:r>
              <a:rPr lang="sv-SE" dirty="0" err="1" smtClean="0"/>
              <a:t>little</a:t>
            </a:r>
            <a:r>
              <a:rPr lang="sv-SE" dirty="0" smtClean="0"/>
              <a:t> like </a:t>
            </a:r>
            <a:r>
              <a:rPr lang="sv-SE" dirty="0" err="1" smtClean="0"/>
              <a:t>this</a:t>
            </a:r>
            <a:r>
              <a:rPr lang="sv-SE" dirty="0" smtClean="0"/>
              <a:t>.</a:t>
            </a:r>
            <a:endParaRPr lang="sv-SE" dirty="0"/>
          </a:p>
        </p:txBody>
      </p:sp>
      <p:sp>
        <p:nvSpPr>
          <p:cNvPr id="43" name="Ring 42"/>
          <p:cNvSpPr/>
          <p:nvPr/>
        </p:nvSpPr>
        <p:spPr>
          <a:xfrm>
            <a:off x="4024526" y="1973666"/>
            <a:ext cx="3078690" cy="2923895"/>
          </a:xfrm>
          <a:prstGeom prst="donut">
            <a:avLst>
              <a:gd name="adj" fmla="val 0"/>
            </a:avLst>
          </a:prstGeom>
          <a:solidFill>
            <a:srgbClr val="0070C0"/>
          </a:solidFill>
          <a:ln w="9525">
            <a:solidFill>
              <a:schemeClr val="accent1">
                <a:shade val="50000"/>
                <a:alpha val="4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Tree>
    <p:extLst>
      <p:ext uri="{BB962C8B-B14F-4D97-AF65-F5344CB8AC3E}">
        <p14:creationId xmlns:p14="http://schemas.microsoft.com/office/powerpoint/2010/main" val="129399976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fill="hold" nodeType="withEffect">
                                  <p:stCondLst>
                                    <p:cond delay="0"/>
                                  </p:stCondLst>
                                  <p:childTnLst>
                                    <p:animMotion origin="layout" path="M 0.00521 -0.01041 L 0.17487 -0.31111 " pathEditMode="relative" rAng="0" ptsTypes="AA">
                                      <p:cBhvr>
                                        <p:cTn id="6" dur="4000" fill="hold"/>
                                        <p:tgtEl>
                                          <p:spTgt spid="4"/>
                                        </p:tgtEl>
                                        <p:attrNameLst>
                                          <p:attrName>ppt_x</p:attrName>
                                          <p:attrName>ppt_y</p:attrName>
                                        </p:attrNameLst>
                                      </p:cBhvr>
                                      <p:rCtr x="8477" y="-15046"/>
                                    </p:animMotion>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par>
                                <p:cTn id="7" presetID="0" presetClass="path" presetSubtype="0" fill="hold" nodeType="withEffect">
                                  <p:stCondLst>
                                    <p:cond delay="0"/>
                                  </p:stCondLst>
                                  <p:childTnLst>
                                    <p:animMotion origin="layout" path="M 0.00273 0.00115 L -0.17487 -0.31158 " pathEditMode="relative" rAng="0" ptsTypes="AA">
                                      <p:cBhvr>
                                        <p:cTn id="8" dur="4000" fill="hold"/>
                                        <p:tgtEl>
                                          <p:spTgt spid="11"/>
                                        </p:tgtEl>
                                        <p:attrNameLst>
                                          <p:attrName>ppt_x</p:attrName>
                                          <p:attrName>ppt_y</p:attrName>
                                        </p:attrNameLst>
                                      </p:cBhvr>
                                      <p:rCtr x="-8880" y="-15648"/>
                                    </p:animMotion>
                                  </p:childTnLst>
                                  <p:subTnLst>
                                    <p:set>
                                      <p:cBhvr override="childStyle">
                                        <p:cTn dur="1" fill="hold" display="0" masterRel="sameClick" afterEffect="1">
                                          <p:stCondLst>
                                            <p:cond evt="end" delay="0">
                                              <p:tn val="7"/>
                                            </p:cond>
                                          </p:stCondLst>
                                        </p:cTn>
                                        <p:tgtEl>
                                          <p:spTgt spid="11"/>
                                        </p:tgtEl>
                                        <p:attrNameLst>
                                          <p:attrName>style.visibility</p:attrName>
                                        </p:attrNameLst>
                                      </p:cBhvr>
                                      <p:to>
                                        <p:strVal val="hidden"/>
                                      </p:to>
                                    </p:set>
                                  </p:subTnLst>
                                </p:cTn>
                              </p:par>
                            </p:childTnLst>
                          </p:cTn>
                        </p:par>
                        <p:par>
                          <p:cTn id="9" fill="hold">
                            <p:stCondLst>
                              <p:cond delay="4000"/>
                            </p:stCondLst>
                            <p:childTnLst>
                              <p:par>
                                <p:cTn id="10" presetID="1" presetClass="entr" presetSubtype="0"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0"/>
                                        </p:tgtEl>
                                        <p:attrNameLst>
                                          <p:attrName>style.visibility</p:attrName>
                                        </p:attrNameLst>
                                      </p:cBhvr>
                                      <p:to>
                                        <p:strVal val="visible"/>
                                      </p:to>
                                    </p:set>
                                  </p:childTnLst>
                                </p:cTn>
                              </p:par>
                              <p:par>
                                <p:cTn id="14" presetID="0" presetClass="path" presetSubtype="0" fill="hold" nodeType="withEffect">
                                  <p:stCondLst>
                                    <p:cond delay="0"/>
                                  </p:stCondLst>
                                  <p:childTnLst>
                                    <p:animMotion origin="layout" path="M 0.00078 0.00741 L -0.24023 -0.60116 " pathEditMode="relative" rAng="0" ptsTypes="AA">
                                      <p:cBhvr>
                                        <p:cTn id="15" dur="6000" fill="hold"/>
                                        <p:tgtEl>
                                          <p:spTgt spid="27"/>
                                        </p:tgtEl>
                                        <p:attrNameLst>
                                          <p:attrName>ppt_x</p:attrName>
                                          <p:attrName>ppt_y</p:attrName>
                                        </p:attrNameLst>
                                      </p:cBhvr>
                                      <p:rCtr x="-12057" y="-30440"/>
                                    </p:animMotion>
                                  </p:childTnLst>
                                </p:cTn>
                              </p:par>
                              <p:par>
                                <p:cTn id="16" presetID="0" presetClass="path" presetSubtype="0" fill="hold" nodeType="withEffect">
                                  <p:stCondLst>
                                    <p:cond delay="0"/>
                                  </p:stCondLst>
                                  <p:childTnLst>
                                    <p:animMotion origin="layout" path="M 0.00143 0.00417 L 0.28255 -0.49791 " pathEditMode="relative" rAng="0" ptsTypes="AA">
                                      <p:cBhvr>
                                        <p:cTn id="17" dur="6000" fill="hold"/>
                                        <p:tgtEl>
                                          <p:spTgt spid="20"/>
                                        </p:tgtEl>
                                        <p:attrNameLst>
                                          <p:attrName>ppt_x</p:attrName>
                                          <p:attrName>ppt_y</p:attrName>
                                        </p:attrNameLst>
                                      </p:cBhvr>
                                      <p:rCtr x="14049" y="-25116"/>
                                    </p:animMotion>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51"/>
                                        </p:tgtEl>
                                        <p:attrNameLst>
                                          <p:attrName>style.visibility</p:attrName>
                                        </p:attrNameLst>
                                      </p:cBhvr>
                                      <p:to>
                                        <p:strVal val="visible"/>
                                      </p:to>
                                    </p:set>
                                    <p:anim calcmode="lin" valueType="num">
                                      <p:cBhvr>
                                        <p:cTn id="22" dur="1000" fill="hold"/>
                                        <p:tgtEl>
                                          <p:spTgt spid="51"/>
                                        </p:tgtEl>
                                        <p:attrNameLst>
                                          <p:attrName>ppt_w</p:attrName>
                                        </p:attrNameLst>
                                      </p:cBhvr>
                                      <p:tavLst>
                                        <p:tav tm="0">
                                          <p:val>
                                            <p:strVal val="#ppt_w*0.70"/>
                                          </p:val>
                                        </p:tav>
                                        <p:tav tm="100000">
                                          <p:val>
                                            <p:strVal val="#ppt_w"/>
                                          </p:val>
                                        </p:tav>
                                      </p:tavLst>
                                    </p:anim>
                                    <p:anim calcmode="lin" valueType="num">
                                      <p:cBhvr>
                                        <p:cTn id="23" dur="1000" fill="hold"/>
                                        <p:tgtEl>
                                          <p:spTgt spid="51"/>
                                        </p:tgtEl>
                                        <p:attrNameLst>
                                          <p:attrName>ppt_h</p:attrName>
                                        </p:attrNameLst>
                                      </p:cBhvr>
                                      <p:tavLst>
                                        <p:tav tm="0">
                                          <p:val>
                                            <p:strVal val="#ppt_h"/>
                                          </p:val>
                                        </p:tav>
                                        <p:tav tm="100000">
                                          <p:val>
                                            <p:strVal val="#ppt_h"/>
                                          </p:val>
                                        </p:tav>
                                      </p:tavLst>
                                    </p:anim>
                                    <p:animEffect transition="in" filter="fade">
                                      <p:cBhvr>
                                        <p:cTn id="24" dur="10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dirty="0" smtClean="0"/>
              <a:t>The </a:t>
            </a:r>
            <a:r>
              <a:rPr lang="sv-SE" dirty="0" err="1" smtClean="0"/>
              <a:t>idea</a:t>
            </a:r>
            <a:r>
              <a:rPr lang="sv-SE" dirty="0" smtClean="0"/>
              <a:t> is to </a:t>
            </a:r>
            <a:r>
              <a:rPr lang="sv-SE" dirty="0" err="1" smtClean="0"/>
              <a:t>stear</a:t>
            </a:r>
            <a:r>
              <a:rPr lang="sv-SE" dirty="0" smtClean="0"/>
              <a:t> </a:t>
            </a:r>
            <a:r>
              <a:rPr lang="sv-SE" dirty="0" err="1" smtClean="0"/>
              <a:t>away</a:t>
            </a:r>
            <a:r>
              <a:rPr lang="sv-SE" dirty="0" smtClean="0"/>
              <a:t> from </a:t>
            </a:r>
            <a:r>
              <a:rPr lang="sv-SE" dirty="0" err="1" smtClean="0"/>
              <a:t>eachother</a:t>
            </a:r>
            <a:r>
              <a:rPr lang="sv-SE" dirty="0" smtClean="0"/>
              <a:t> </a:t>
            </a:r>
            <a:r>
              <a:rPr lang="sv-SE" dirty="0" err="1" smtClean="0"/>
              <a:t>rather</a:t>
            </a:r>
            <a:r>
              <a:rPr lang="sv-SE" dirty="0" smtClean="0"/>
              <a:t> </a:t>
            </a:r>
            <a:r>
              <a:rPr lang="sv-SE" dirty="0" err="1" smtClean="0"/>
              <a:t>than</a:t>
            </a:r>
            <a:r>
              <a:rPr lang="sv-SE" dirty="0" smtClean="0"/>
              <a:t> </a:t>
            </a:r>
            <a:r>
              <a:rPr lang="sv-SE" dirty="0" err="1" smtClean="0"/>
              <a:t>towards</a:t>
            </a:r>
            <a:r>
              <a:rPr lang="sv-SE" dirty="0" smtClean="0"/>
              <a:t> </a:t>
            </a:r>
            <a:r>
              <a:rPr lang="sv-SE" dirty="0" err="1" smtClean="0"/>
              <a:t>eachother</a:t>
            </a:r>
            <a:r>
              <a:rPr lang="sv-SE" dirty="0" smtClean="0"/>
              <a:t>.</a:t>
            </a:r>
          </a:p>
          <a:p>
            <a:pPr marL="0" marR="0" lvl="0" indent="0" defTabSz="914400" eaLnBrk="1" fontAlgn="auto" latinLnBrk="0" hangingPunct="1">
              <a:lnSpc>
                <a:spcPct val="100000"/>
              </a:lnSpc>
              <a:spcBef>
                <a:spcPts val="0"/>
              </a:spcBef>
              <a:spcAft>
                <a:spcPts val="0"/>
              </a:spcAft>
              <a:buClrTx/>
              <a:buSzTx/>
              <a:buFontTx/>
              <a:buNone/>
              <a:tabLst/>
              <a:defRPr/>
            </a:pPr>
            <a:endParaRPr lang="sv-SE" dirty="0"/>
          </a:p>
          <a:p>
            <a:pPr marL="0" marR="0" lvl="0" indent="0" defTabSz="914400" eaLnBrk="1" fontAlgn="auto" latinLnBrk="0" hangingPunct="1">
              <a:lnSpc>
                <a:spcPct val="100000"/>
              </a:lnSpc>
              <a:spcBef>
                <a:spcPts val="0"/>
              </a:spcBef>
              <a:spcAft>
                <a:spcPts val="0"/>
              </a:spcAft>
              <a:buClrTx/>
              <a:buSzTx/>
              <a:buFontTx/>
              <a:buNone/>
              <a:tabLst/>
              <a:defRPr/>
            </a:pPr>
            <a:r>
              <a:rPr lang="sv-SE" dirty="0" err="1" smtClean="0"/>
              <a:t>Now</a:t>
            </a:r>
            <a:r>
              <a:rPr lang="sv-SE" dirty="0" smtClean="0"/>
              <a:t> i </a:t>
            </a:r>
            <a:r>
              <a:rPr lang="sv-SE" dirty="0" err="1" smtClean="0"/>
              <a:t>will</a:t>
            </a:r>
            <a:r>
              <a:rPr lang="sv-SE" dirty="0" smtClean="0"/>
              <a:t> show </a:t>
            </a:r>
            <a:r>
              <a:rPr lang="sv-SE" dirty="0" err="1" smtClean="0"/>
              <a:t>what</a:t>
            </a:r>
            <a:r>
              <a:rPr lang="sv-SE" dirty="0" smtClean="0"/>
              <a:t> the starboard skipper </a:t>
            </a:r>
            <a:r>
              <a:rPr lang="sv-SE" dirty="0" err="1" smtClean="0"/>
              <a:t>have</a:t>
            </a:r>
            <a:r>
              <a:rPr lang="sv-SE" dirty="0" smtClean="0"/>
              <a:t> to do in real </a:t>
            </a:r>
            <a:r>
              <a:rPr lang="sv-SE" dirty="0" err="1" smtClean="0"/>
              <a:t>panic</a:t>
            </a:r>
            <a:r>
              <a:rPr lang="sv-SE" dirty="0" smtClean="0"/>
              <a:t>!</a:t>
            </a:r>
            <a:endParaRPr lang="sv-SE" dirty="0"/>
          </a:p>
        </p:txBody>
      </p:sp>
    </p:spTree>
    <p:extLst>
      <p:ext uri="{BB962C8B-B14F-4D97-AF65-F5344CB8AC3E}">
        <p14:creationId xmlns:p14="http://schemas.microsoft.com/office/powerpoint/2010/main" val="1342319685"/>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 4"/>
          <p:cNvGrpSpPr/>
          <p:nvPr/>
        </p:nvGrpSpPr>
        <p:grpSpPr>
          <a:xfrm rot="18906123">
            <a:off x="312497" y="6262520"/>
            <a:ext cx="331516" cy="234942"/>
            <a:chOff x="-1468582" y="540329"/>
            <a:chExt cx="11854646" cy="5902036"/>
          </a:xfrm>
        </p:grpSpPr>
        <p:cxnSp>
          <p:nvCxnSpPr>
            <p:cNvPr id="6" name="Rak 5"/>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Rak 6"/>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Rak 7"/>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ktangel 8"/>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Ellips 9"/>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Båge 10"/>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12" name="Grupp 11"/>
          <p:cNvGrpSpPr/>
          <p:nvPr/>
        </p:nvGrpSpPr>
        <p:grpSpPr>
          <a:xfrm rot="2711743" flipH="1">
            <a:off x="11551011" y="6265802"/>
            <a:ext cx="331516" cy="234942"/>
            <a:chOff x="-1468582" y="540329"/>
            <a:chExt cx="11854646" cy="5902036"/>
          </a:xfrm>
        </p:grpSpPr>
        <p:cxnSp>
          <p:nvCxnSpPr>
            <p:cNvPr id="13" name="Rak 12"/>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Rak 14"/>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ktangel 15"/>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Ellips 16"/>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Båge 17"/>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cxnSp>
        <p:nvCxnSpPr>
          <p:cNvPr id="19" name="Rak 18"/>
          <p:cNvCxnSpPr/>
          <p:nvPr/>
        </p:nvCxnSpPr>
        <p:spPr>
          <a:xfrm flipV="1">
            <a:off x="0" y="378000"/>
            <a:ext cx="6480000" cy="648000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20" name="Rak 19"/>
          <p:cNvCxnSpPr/>
          <p:nvPr/>
        </p:nvCxnSpPr>
        <p:spPr>
          <a:xfrm flipH="1" flipV="1">
            <a:off x="5717894" y="370390"/>
            <a:ext cx="6474106" cy="648761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grpSp>
        <p:nvGrpSpPr>
          <p:cNvPr id="21" name="Grupp 20"/>
          <p:cNvGrpSpPr/>
          <p:nvPr/>
        </p:nvGrpSpPr>
        <p:grpSpPr>
          <a:xfrm rot="18935842">
            <a:off x="2407451" y="4130571"/>
            <a:ext cx="331516" cy="234942"/>
            <a:chOff x="-1468582" y="540329"/>
            <a:chExt cx="11854646" cy="5902036"/>
          </a:xfrm>
        </p:grpSpPr>
        <p:cxnSp>
          <p:nvCxnSpPr>
            <p:cNvPr id="22" name="Rak 21"/>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Rak 22"/>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Rak 23"/>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Rektangel 24"/>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Ellips 25"/>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7" name="Båge 26"/>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28" name="Grupp 27"/>
          <p:cNvGrpSpPr/>
          <p:nvPr/>
        </p:nvGrpSpPr>
        <p:grpSpPr>
          <a:xfrm rot="3266549" flipH="1">
            <a:off x="9444581" y="4155357"/>
            <a:ext cx="331516" cy="234942"/>
            <a:chOff x="-1468582" y="540329"/>
            <a:chExt cx="11854646" cy="5902036"/>
          </a:xfrm>
        </p:grpSpPr>
        <p:cxnSp>
          <p:nvCxnSpPr>
            <p:cNvPr id="29" name="Rak 28"/>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Rak 29"/>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Rak 30"/>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Rektangel 31"/>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Ellips 32"/>
            <p:cNvSpPr/>
            <p:nvPr/>
          </p:nvSpPr>
          <p:spPr>
            <a:xfrm>
              <a:off x="2647124" y="3034147"/>
              <a:ext cx="7106473" cy="914388"/>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Båge 33"/>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sp>
        <p:nvSpPr>
          <p:cNvPr id="35" name="textruta 34"/>
          <p:cNvSpPr txBox="1"/>
          <p:nvPr/>
        </p:nvSpPr>
        <p:spPr>
          <a:xfrm>
            <a:off x="3601996" y="4853961"/>
            <a:ext cx="5369120" cy="646331"/>
          </a:xfrm>
          <a:prstGeom prst="rect">
            <a:avLst/>
          </a:prstGeom>
          <a:noFill/>
        </p:spPr>
        <p:txBody>
          <a:bodyPr wrap="square" rtlCol="0">
            <a:spAutoFit/>
          </a:bodyPr>
          <a:lstStyle/>
          <a:p>
            <a:r>
              <a:rPr lang="sv-SE" dirty="0" err="1" smtClean="0"/>
              <a:t>Here</a:t>
            </a:r>
            <a:r>
              <a:rPr lang="sv-SE" dirty="0" smtClean="0"/>
              <a:t> is the same </a:t>
            </a:r>
            <a:r>
              <a:rPr lang="sv-SE" dirty="0" err="1" smtClean="0"/>
              <a:t>point</a:t>
            </a:r>
            <a:r>
              <a:rPr lang="sv-SE" dirty="0" smtClean="0"/>
              <a:t> </a:t>
            </a:r>
            <a:r>
              <a:rPr lang="sv-SE" dirty="0" err="1" smtClean="0"/>
              <a:t>where</a:t>
            </a:r>
            <a:r>
              <a:rPr lang="sv-SE" dirty="0" smtClean="0"/>
              <a:t> the starboard </a:t>
            </a:r>
            <a:r>
              <a:rPr lang="sv-SE" dirty="0" err="1" smtClean="0"/>
              <a:t>boat</a:t>
            </a:r>
            <a:r>
              <a:rPr lang="sv-SE" dirty="0" smtClean="0"/>
              <a:t> </a:t>
            </a:r>
            <a:r>
              <a:rPr lang="sv-SE" dirty="0" err="1" smtClean="0"/>
              <a:t>started</a:t>
            </a:r>
            <a:r>
              <a:rPr lang="sv-SE" dirty="0" smtClean="0"/>
              <a:t> to fall down </a:t>
            </a:r>
            <a:r>
              <a:rPr lang="sv-SE" dirty="0" err="1" smtClean="0"/>
              <a:t>left</a:t>
            </a:r>
            <a:r>
              <a:rPr lang="sv-SE" dirty="0" smtClean="0"/>
              <a:t> in a </a:t>
            </a:r>
            <a:r>
              <a:rPr lang="sv-SE" dirty="0" err="1" smtClean="0"/>
              <a:t>previous</a:t>
            </a:r>
            <a:r>
              <a:rPr lang="sv-SE" dirty="0" smtClean="0"/>
              <a:t> </a:t>
            </a:r>
            <a:r>
              <a:rPr lang="sv-SE" dirty="0" err="1" smtClean="0"/>
              <a:t>scene</a:t>
            </a:r>
            <a:r>
              <a:rPr lang="sv-SE" dirty="0" smtClean="0"/>
              <a:t>.</a:t>
            </a:r>
            <a:endParaRPr lang="sv-SE" dirty="0"/>
          </a:p>
        </p:txBody>
      </p:sp>
      <p:cxnSp>
        <p:nvCxnSpPr>
          <p:cNvPr id="36" name="Rak pil 35"/>
          <p:cNvCxnSpPr/>
          <p:nvPr/>
        </p:nvCxnSpPr>
        <p:spPr>
          <a:xfrm flipV="1">
            <a:off x="8328871" y="4412021"/>
            <a:ext cx="1162307" cy="6281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ruta 36"/>
          <p:cNvSpPr txBox="1"/>
          <p:nvPr/>
        </p:nvSpPr>
        <p:spPr>
          <a:xfrm>
            <a:off x="779930" y="833718"/>
            <a:ext cx="3676324" cy="1200329"/>
          </a:xfrm>
          <a:prstGeom prst="rect">
            <a:avLst/>
          </a:prstGeom>
          <a:noFill/>
        </p:spPr>
        <p:txBody>
          <a:bodyPr wrap="square" rtlCol="0">
            <a:spAutoFit/>
          </a:bodyPr>
          <a:lstStyle/>
          <a:p>
            <a:r>
              <a:rPr lang="sv-SE" dirty="0" smtClean="0"/>
              <a:t>If the starboard skipper </a:t>
            </a:r>
            <a:r>
              <a:rPr lang="sv-SE" dirty="0" err="1" smtClean="0"/>
              <a:t>feel</a:t>
            </a:r>
            <a:r>
              <a:rPr lang="sv-SE" dirty="0" smtClean="0"/>
              <a:t> </a:t>
            </a:r>
            <a:r>
              <a:rPr lang="sv-SE" dirty="0" err="1" smtClean="0"/>
              <a:t>uncomfortable</a:t>
            </a:r>
            <a:r>
              <a:rPr lang="sv-SE" dirty="0" smtClean="0"/>
              <a:t> </a:t>
            </a:r>
            <a:r>
              <a:rPr lang="sv-SE" dirty="0" err="1" smtClean="0"/>
              <a:t>with</a:t>
            </a:r>
            <a:r>
              <a:rPr lang="sv-SE" dirty="0" smtClean="0"/>
              <a:t> the </a:t>
            </a:r>
            <a:r>
              <a:rPr lang="sv-SE" dirty="0" err="1" smtClean="0"/>
              <a:t>angle</a:t>
            </a:r>
            <a:r>
              <a:rPr lang="sv-SE" dirty="0" smtClean="0"/>
              <a:t> and speed </a:t>
            </a:r>
            <a:r>
              <a:rPr lang="sv-SE" dirty="0" err="1" smtClean="0"/>
              <a:t>of</a:t>
            </a:r>
            <a:r>
              <a:rPr lang="sv-SE" dirty="0" smtClean="0"/>
              <a:t> the port </a:t>
            </a:r>
            <a:r>
              <a:rPr lang="sv-SE" dirty="0" err="1" smtClean="0"/>
              <a:t>boat</a:t>
            </a:r>
            <a:r>
              <a:rPr lang="sv-SE" dirty="0" smtClean="0"/>
              <a:t> </a:t>
            </a:r>
            <a:r>
              <a:rPr lang="sv-SE" dirty="0" err="1" smtClean="0"/>
              <a:t>he</a:t>
            </a:r>
            <a:r>
              <a:rPr lang="sv-SE" dirty="0" smtClean="0"/>
              <a:t> </a:t>
            </a:r>
            <a:r>
              <a:rPr lang="sv-SE" dirty="0" err="1" smtClean="0"/>
              <a:t>may</a:t>
            </a:r>
            <a:r>
              <a:rPr lang="sv-SE" dirty="0" smtClean="0"/>
              <a:t> </a:t>
            </a:r>
            <a:r>
              <a:rPr lang="sv-SE" dirty="0" err="1" smtClean="0"/>
              <a:t>want</a:t>
            </a:r>
            <a:r>
              <a:rPr lang="sv-SE" dirty="0" smtClean="0"/>
              <a:t> to </a:t>
            </a:r>
            <a:r>
              <a:rPr lang="sv-SE" dirty="0" err="1" smtClean="0"/>
              <a:t>take</a:t>
            </a:r>
            <a:r>
              <a:rPr lang="sv-SE" dirty="0" smtClean="0"/>
              <a:t> </a:t>
            </a:r>
            <a:r>
              <a:rPr lang="sv-SE" dirty="0" err="1" smtClean="0"/>
              <a:t>some</a:t>
            </a:r>
            <a:r>
              <a:rPr lang="sv-SE" dirty="0" smtClean="0"/>
              <a:t> action.</a:t>
            </a:r>
          </a:p>
        </p:txBody>
      </p:sp>
      <p:sp>
        <p:nvSpPr>
          <p:cNvPr id="38" name="textruta 37"/>
          <p:cNvSpPr txBox="1"/>
          <p:nvPr/>
        </p:nvSpPr>
        <p:spPr>
          <a:xfrm rot="18949104">
            <a:off x="316919" y="4855465"/>
            <a:ext cx="1913533" cy="369332"/>
          </a:xfrm>
          <a:prstGeom prst="rect">
            <a:avLst/>
          </a:prstGeom>
          <a:noFill/>
        </p:spPr>
        <p:txBody>
          <a:bodyPr wrap="square" rtlCol="0">
            <a:spAutoFit/>
          </a:bodyPr>
          <a:lstStyle/>
          <a:p>
            <a:r>
              <a:rPr lang="sv-SE" dirty="0" smtClean="0"/>
              <a:t>Port </a:t>
            </a:r>
            <a:r>
              <a:rPr lang="sv-SE" dirty="0" err="1" smtClean="0"/>
              <a:t>boat</a:t>
            </a:r>
            <a:r>
              <a:rPr lang="sv-SE" dirty="0" smtClean="0"/>
              <a:t> , S 807</a:t>
            </a:r>
            <a:endParaRPr lang="sv-SE" dirty="0"/>
          </a:p>
        </p:txBody>
      </p:sp>
      <p:sp>
        <p:nvSpPr>
          <p:cNvPr id="39" name="textruta 38"/>
          <p:cNvSpPr txBox="1"/>
          <p:nvPr/>
        </p:nvSpPr>
        <p:spPr>
          <a:xfrm rot="2734388">
            <a:off x="10066974" y="4928251"/>
            <a:ext cx="1775177" cy="369332"/>
          </a:xfrm>
          <a:prstGeom prst="rect">
            <a:avLst/>
          </a:prstGeom>
          <a:noFill/>
        </p:spPr>
        <p:txBody>
          <a:bodyPr wrap="square" rtlCol="0">
            <a:spAutoFit/>
          </a:bodyPr>
          <a:lstStyle/>
          <a:p>
            <a:r>
              <a:rPr lang="sv-SE" dirty="0" smtClean="0"/>
              <a:t>Starboard </a:t>
            </a:r>
            <a:r>
              <a:rPr lang="sv-SE" dirty="0" err="1" smtClean="0"/>
              <a:t>boat</a:t>
            </a:r>
            <a:endParaRPr lang="sv-SE" dirty="0"/>
          </a:p>
        </p:txBody>
      </p:sp>
      <p:cxnSp>
        <p:nvCxnSpPr>
          <p:cNvPr id="40" name="Rak 39"/>
          <p:cNvCxnSpPr/>
          <p:nvPr/>
        </p:nvCxnSpPr>
        <p:spPr>
          <a:xfrm flipV="1">
            <a:off x="2659998" y="1065867"/>
            <a:ext cx="4896354" cy="3153438"/>
          </a:xfrm>
          <a:prstGeom prst="line">
            <a:avLst/>
          </a:prstGeom>
          <a:ln w="3175">
            <a:solidFill>
              <a:schemeClr val="accent1">
                <a:alpha val="42000"/>
              </a:schemeClr>
            </a:solidFill>
          </a:ln>
        </p:spPr>
        <p:style>
          <a:lnRef idx="1">
            <a:schemeClr val="accent1"/>
          </a:lnRef>
          <a:fillRef idx="0">
            <a:schemeClr val="accent1"/>
          </a:fillRef>
          <a:effectRef idx="0">
            <a:schemeClr val="accent1"/>
          </a:effectRef>
          <a:fontRef idx="minor">
            <a:schemeClr val="tx1"/>
          </a:fontRef>
        </p:style>
      </p:cxnSp>
      <p:sp>
        <p:nvSpPr>
          <p:cNvPr id="41" name="Ring 40"/>
          <p:cNvSpPr/>
          <p:nvPr/>
        </p:nvSpPr>
        <p:spPr>
          <a:xfrm>
            <a:off x="4773192" y="1214820"/>
            <a:ext cx="3078690" cy="2923895"/>
          </a:xfrm>
          <a:prstGeom prst="donut">
            <a:avLst>
              <a:gd name="adj" fmla="val 0"/>
            </a:avLst>
          </a:prstGeom>
          <a:solidFill>
            <a:srgbClr val="0070C0"/>
          </a:solidFill>
          <a:ln w="9525">
            <a:solidFill>
              <a:schemeClr val="accent1">
                <a:shade val="50000"/>
                <a:alpha val="4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2" name="Båge 41"/>
          <p:cNvSpPr/>
          <p:nvPr/>
        </p:nvSpPr>
        <p:spPr>
          <a:xfrm rot="18900042">
            <a:off x="936793" y="3686226"/>
            <a:ext cx="6019478" cy="3611386"/>
          </a:xfrm>
          <a:prstGeom prst="arc">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43" name="Båge 42"/>
          <p:cNvSpPr/>
          <p:nvPr/>
        </p:nvSpPr>
        <p:spPr>
          <a:xfrm rot="2699958" flipH="1">
            <a:off x="5168867" y="3609419"/>
            <a:ext cx="6019478" cy="3611386"/>
          </a:xfrm>
          <a:prstGeom prst="arc">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cxnSp>
        <p:nvCxnSpPr>
          <p:cNvPr id="44" name="Rak 43"/>
          <p:cNvCxnSpPr/>
          <p:nvPr/>
        </p:nvCxnSpPr>
        <p:spPr>
          <a:xfrm flipH="1" flipV="1">
            <a:off x="6679499" y="185196"/>
            <a:ext cx="2856839" cy="4006729"/>
          </a:xfrm>
          <a:prstGeom prst="line">
            <a:avLst/>
          </a:prstGeom>
          <a:ln w="3175">
            <a:solidFill>
              <a:schemeClr val="accent1">
                <a:alpha val="42000"/>
              </a:schemeClr>
            </a:solidFill>
          </a:ln>
        </p:spPr>
        <p:style>
          <a:lnRef idx="1">
            <a:schemeClr val="accent1"/>
          </a:lnRef>
          <a:fillRef idx="0">
            <a:schemeClr val="accent1"/>
          </a:fillRef>
          <a:effectRef idx="0">
            <a:schemeClr val="accent1"/>
          </a:effectRef>
          <a:fontRef idx="minor">
            <a:schemeClr val="tx1"/>
          </a:fontRef>
        </p:style>
      </p:cxnSp>
      <p:sp>
        <p:nvSpPr>
          <p:cNvPr id="45" name="textruta 44"/>
          <p:cNvSpPr txBox="1"/>
          <p:nvPr/>
        </p:nvSpPr>
        <p:spPr>
          <a:xfrm>
            <a:off x="8705305" y="1286916"/>
            <a:ext cx="3055022" cy="923330"/>
          </a:xfrm>
          <a:prstGeom prst="rect">
            <a:avLst/>
          </a:prstGeom>
          <a:noFill/>
        </p:spPr>
        <p:txBody>
          <a:bodyPr wrap="square" rtlCol="0">
            <a:spAutoFit/>
          </a:bodyPr>
          <a:lstStyle/>
          <a:p>
            <a:r>
              <a:rPr lang="sv-SE" dirty="0" err="1" smtClean="0"/>
              <a:t>Now</a:t>
            </a:r>
            <a:r>
              <a:rPr lang="sv-SE" dirty="0" smtClean="0"/>
              <a:t> </a:t>
            </a:r>
            <a:r>
              <a:rPr lang="sv-SE" dirty="0" err="1" smtClean="0"/>
              <a:t>we</a:t>
            </a:r>
            <a:r>
              <a:rPr lang="sv-SE" dirty="0" smtClean="0"/>
              <a:t> </a:t>
            </a:r>
            <a:r>
              <a:rPr lang="sv-SE" dirty="0" err="1" smtClean="0"/>
              <a:t>can</a:t>
            </a:r>
            <a:r>
              <a:rPr lang="sv-SE" dirty="0" smtClean="0"/>
              <a:t> </a:t>
            </a:r>
            <a:r>
              <a:rPr lang="sv-SE" dirty="0" err="1" smtClean="0"/>
              <a:t>clearly</a:t>
            </a:r>
            <a:r>
              <a:rPr lang="sv-SE" dirty="0" smtClean="0"/>
              <a:t> </a:t>
            </a:r>
            <a:r>
              <a:rPr lang="sv-SE" dirty="0" err="1" smtClean="0"/>
              <a:t>see</a:t>
            </a:r>
            <a:r>
              <a:rPr lang="sv-SE" dirty="0" smtClean="0"/>
              <a:t> </a:t>
            </a:r>
            <a:r>
              <a:rPr lang="sv-SE" dirty="0" err="1" smtClean="0"/>
              <a:t>how</a:t>
            </a:r>
            <a:r>
              <a:rPr lang="sv-SE" dirty="0" smtClean="0"/>
              <a:t> bad </a:t>
            </a:r>
            <a:r>
              <a:rPr lang="sv-SE" dirty="0" err="1" smtClean="0"/>
              <a:t>choise</a:t>
            </a:r>
            <a:r>
              <a:rPr lang="sv-SE" dirty="0" smtClean="0"/>
              <a:t> it is to </a:t>
            </a:r>
            <a:r>
              <a:rPr lang="sv-SE" dirty="0" err="1" smtClean="0"/>
              <a:t>steer</a:t>
            </a:r>
            <a:r>
              <a:rPr lang="sv-SE" dirty="0" smtClean="0"/>
              <a:t> </a:t>
            </a:r>
            <a:r>
              <a:rPr lang="sv-SE" dirty="0" err="1" smtClean="0"/>
              <a:t>left</a:t>
            </a:r>
            <a:r>
              <a:rPr lang="sv-SE" dirty="0" smtClean="0"/>
              <a:t> </a:t>
            </a:r>
            <a:r>
              <a:rPr lang="sv-SE" dirty="0" err="1" smtClean="0"/>
              <a:t>instead</a:t>
            </a:r>
            <a:r>
              <a:rPr lang="sv-SE" dirty="0" smtClean="0"/>
              <a:t> </a:t>
            </a:r>
            <a:r>
              <a:rPr lang="sv-SE" dirty="0" err="1" smtClean="0"/>
              <a:t>of</a:t>
            </a:r>
            <a:r>
              <a:rPr lang="sv-SE" dirty="0" smtClean="0"/>
              <a:t> right!</a:t>
            </a:r>
            <a:endParaRPr lang="sv-SE" dirty="0"/>
          </a:p>
        </p:txBody>
      </p:sp>
      <p:sp>
        <p:nvSpPr>
          <p:cNvPr id="47" name="Båge 46"/>
          <p:cNvSpPr/>
          <p:nvPr/>
        </p:nvSpPr>
        <p:spPr>
          <a:xfrm rot="13598220">
            <a:off x="8476794" y="-1812325"/>
            <a:ext cx="7436412" cy="7166919"/>
          </a:xfrm>
          <a:prstGeom prst="arc">
            <a:avLst>
              <a:gd name="adj1" fmla="val 16200000"/>
              <a:gd name="adj2" fmla="val 20182968"/>
            </a:avLst>
          </a:prstGeom>
          <a:ln>
            <a:solidFill>
              <a:schemeClr val="accent1">
                <a:alpha val="48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46" name="Ring 45"/>
          <p:cNvSpPr/>
          <p:nvPr/>
        </p:nvSpPr>
        <p:spPr>
          <a:xfrm>
            <a:off x="4024526" y="1973666"/>
            <a:ext cx="3078690" cy="2923895"/>
          </a:xfrm>
          <a:prstGeom prst="donut">
            <a:avLst>
              <a:gd name="adj" fmla="val 0"/>
            </a:avLst>
          </a:prstGeom>
          <a:solidFill>
            <a:srgbClr val="0070C0"/>
          </a:solidFill>
          <a:ln w="9525">
            <a:solidFill>
              <a:schemeClr val="accent1">
                <a:shade val="50000"/>
                <a:alpha val="4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Tree>
    <p:extLst>
      <p:ext uri="{BB962C8B-B14F-4D97-AF65-F5344CB8AC3E}">
        <p14:creationId xmlns:p14="http://schemas.microsoft.com/office/powerpoint/2010/main" val="6354360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fill="hold" nodeType="withEffect">
                                  <p:stCondLst>
                                    <p:cond delay="0"/>
                                  </p:stCondLst>
                                  <p:childTnLst>
                                    <p:animMotion origin="layout" path="M 0.00521 -0.01041 L 0.17487 -0.31111 " pathEditMode="relative" rAng="0" ptsTypes="AA">
                                      <p:cBhvr>
                                        <p:cTn id="6" dur="4000" fill="hold"/>
                                        <p:tgtEl>
                                          <p:spTgt spid="5"/>
                                        </p:tgtEl>
                                        <p:attrNameLst>
                                          <p:attrName>ppt_x</p:attrName>
                                          <p:attrName>ppt_y</p:attrName>
                                        </p:attrNameLst>
                                      </p:cBhvr>
                                      <p:rCtr x="8477" y="-15046"/>
                                    </p:animMotion>
                                  </p:childTnLst>
                                  <p:subTnLst>
                                    <p:set>
                                      <p:cBhvr override="childStyle">
                                        <p:cTn dur="1" fill="hold" display="0" masterRel="sameClick" afterEffect="1">
                                          <p:stCondLst>
                                            <p:cond evt="end" delay="0">
                                              <p:tn val="5"/>
                                            </p:cond>
                                          </p:stCondLst>
                                        </p:cTn>
                                        <p:tgtEl>
                                          <p:spTgt spid="5"/>
                                        </p:tgtEl>
                                        <p:attrNameLst>
                                          <p:attrName>style.visibility</p:attrName>
                                        </p:attrNameLst>
                                      </p:cBhvr>
                                      <p:to>
                                        <p:strVal val="hidden"/>
                                      </p:to>
                                    </p:set>
                                  </p:subTnLst>
                                </p:cTn>
                              </p:par>
                              <p:par>
                                <p:cTn id="7" presetID="0" presetClass="path" presetSubtype="0" fill="hold" nodeType="withEffect">
                                  <p:stCondLst>
                                    <p:cond delay="0"/>
                                  </p:stCondLst>
                                  <p:childTnLst>
                                    <p:animMotion origin="layout" path="M 0.00273 0.00115 L -0.17487 -0.31158 " pathEditMode="relative" rAng="0" ptsTypes="AA">
                                      <p:cBhvr>
                                        <p:cTn id="8" dur="4000" fill="hold"/>
                                        <p:tgtEl>
                                          <p:spTgt spid="12"/>
                                        </p:tgtEl>
                                        <p:attrNameLst>
                                          <p:attrName>ppt_x</p:attrName>
                                          <p:attrName>ppt_y</p:attrName>
                                        </p:attrNameLst>
                                      </p:cBhvr>
                                      <p:rCtr x="-8880" y="-15648"/>
                                    </p:animMotion>
                                  </p:childTnLst>
                                  <p:subTnLst>
                                    <p:set>
                                      <p:cBhvr override="childStyle">
                                        <p:cTn dur="1" fill="hold" display="0" masterRel="sameClick" afterEffect="1">
                                          <p:stCondLst>
                                            <p:cond evt="end" delay="0">
                                              <p:tn val="7"/>
                                            </p:cond>
                                          </p:stCondLst>
                                        </p:cTn>
                                        <p:tgtEl>
                                          <p:spTgt spid="12"/>
                                        </p:tgtEl>
                                        <p:attrNameLst>
                                          <p:attrName>style.visibility</p:attrName>
                                        </p:attrNameLst>
                                      </p:cBhvr>
                                      <p:to>
                                        <p:strVal val="hidden"/>
                                      </p:to>
                                    </p:set>
                                  </p:subTnLst>
                                </p:cTn>
                              </p:par>
                            </p:childTnLst>
                          </p:cTn>
                        </p:par>
                        <p:par>
                          <p:cTn id="9" fill="hold">
                            <p:stCondLst>
                              <p:cond delay="4000"/>
                            </p:stCondLst>
                            <p:childTnLst>
                              <p:par>
                                <p:cTn id="10" presetID="1" presetClass="entr" presetSubtype="0" fill="hold" nodeType="afterEffect">
                                  <p:stCondLst>
                                    <p:cond delay="0"/>
                                  </p:stCondLst>
                                  <p:childTnLst>
                                    <p:set>
                                      <p:cBhvr>
                                        <p:cTn id="11" dur="1" fill="hold">
                                          <p:stCondLst>
                                            <p:cond delay="0"/>
                                          </p:stCondLst>
                                        </p:cTn>
                                        <p:tgtEl>
                                          <p:spTgt spid="28"/>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1"/>
                                        </p:tgtEl>
                                        <p:attrNameLst>
                                          <p:attrName>style.visibility</p:attrName>
                                        </p:attrNameLst>
                                      </p:cBhvr>
                                      <p:to>
                                        <p:strVal val="visible"/>
                                      </p:to>
                                    </p:set>
                                  </p:childTnLst>
                                </p:cTn>
                              </p:par>
                              <p:par>
                                <p:cTn id="14" presetID="0" presetClass="path" presetSubtype="0" fill="hold" nodeType="withEffect">
                                  <p:stCondLst>
                                    <p:cond delay="0"/>
                                  </p:stCondLst>
                                  <p:childTnLst>
                                    <p:animMotion origin="layout" path="M 0.00078 0.00741 L -0.24023 -0.60116 " pathEditMode="relative" rAng="0" ptsTypes="AA">
                                      <p:cBhvr>
                                        <p:cTn id="15" dur="6000" fill="hold"/>
                                        <p:tgtEl>
                                          <p:spTgt spid="28"/>
                                        </p:tgtEl>
                                        <p:attrNameLst>
                                          <p:attrName>ppt_x</p:attrName>
                                          <p:attrName>ppt_y</p:attrName>
                                        </p:attrNameLst>
                                      </p:cBhvr>
                                      <p:rCtr x="-12057" y="-30440"/>
                                    </p:animMotion>
                                  </p:childTnLst>
                                </p:cTn>
                              </p:par>
                              <p:par>
                                <p:cTn id="16" presetID="0" presetClass="path" presetSubtype="0" fill="hold" nodeType="withEffect">
                                  <p:stCondLst>
                                    <p:cond delay="0"/>
                                  </p:stCondLst>
                                  <p:childTnLst>
                                    <p:animMotion origin="layout" path="M 1.875E-6 2.96296E-6 C -0.00677 -0.01528 -0.01354 -0.03033 -0.02279 -0.05417 C -0.03216 -0.07801 -0.04649 -0.1088 -0.05599 -0.14352 C -0.0655 -0.17848 -0.075 -0.22709 -0.07969 -0.26343 C -0.08451 -0.29977 -0.08399 -0.32801 -0.08451 -0.36135 C -0.0849 -0.39445 -0.08542 -0.42709 -0.08255 -0.4625 C -0.07969 -0.49792 -0.06745 -0.57385 -0.06745 -0.57385 " pathEditMode="relative" ptsTypes="AAAAAAA">
                                      <p:cBhvr>
                                        <p:cTn id="17" dur="5000" fill="hold"/>
                                        <p:tgtEl>
                                          <p:spTgt spid="28"/>
                                        </p:tgtEl>
                                        <p:attrNameLst>
                                          <p:attrName>ppt_x</p:attrName>
                                          <p:attrName>ppt_y</p:attrName>
                                        </p:attrNameLst>
                                      </p:cBhvr>
                                    </p:animMotion>
                                  </p:childTnLst>
                                </p:cTn>
                              </p:par>
                              <p:par>
                                <p:cTn id="18" presetID="0" presetClass="path" presetSubtype="0" fill="hold" nodeType="withEffect">
                                  <p:stCondLst>
                                    <p:cond delay="0"/>
                                  </p:stCondLst>
                                  <p:childTnLst>
                                    <p:animMotion origin="layout" path="M 0.00143 0.00417 L 0.28255 -0.49791 " pathEditMode="relative" rAng="0" ptsTypes="AA">
                                      <p:cBhvr>
                                        <p:cTn id="19" dur="6000" fill="hold"/>
                                        <p:tgtEl>
                                          <p:spTgt spid="21"/>
                                        </p:tgtEl>
                                        <p:attrNameLst>
                                          <p:attrName>ppt_x</p:attrName>
                                          <p:attrName>ppt_y</p:attrName>
                                        </p:attrNameLst>
                                      </p:cBhvr>
                                      <p:rCtr x="14049" y="-25116"/>
                                    </p:animMotion>
                                  </p:childTnLst>
                                </p:cTn>
                              </p:par>
                              <p:par>
                                <p:cTn id="20" presetID="8" presetClass="emph" presetSubtype="0" fill="hold" nodeType="withEffect">
                                  <p:stCondLst>
                                    <p:cond delay="0"/>
                                  </p:stCondLst>
                                  <p:childTnLst>
                                    <p:animRot by="3000000">
                                      <p:cBhvr>
                                        <p:cTn id="21" dur="5000" fill="hold"/>
                                        <p:tgtEl>
                                          <p:spTgt spid="28"/>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45"/>
                                        </p:tgtEl>
                                        <p:attrNameLst>
                                          <p:attrName>style.visibility</p:attrName>
                                        </p:attrNameLst>
                                      </p:cBhvr>
                                      <p:to>
                                        <p:strVal val="visible"/>
                                      </p:to>
                                    </p:set>
                                    <p:anim calcmode="lin" valueType="num">
                                      <p:cBhvr>
                                        <p:cTn id="26" dur="1000" fill="hold"/>
                                        <p:tgtEl>
                                          <p:spTgt spid="45"/>
                                        </p:tgtEl>
                                        <p:attrNameLst>
                                          <p:attrName>ppt_w</p:attrName>
                                        </p:attrNameLst>
                                      </p:cBhvr>
                                      <p:tavLst>
                                        <p:tav tm="0">
                                          <p:val>
                                            <p:strVal val="#ppt_w*0.70"/>
                                          </p:val>
                                        </p:tav>
                                        <p:tav tm="100000">
                                          <p:val>
                                            <p:strVal val="#ppt_w"/>
                                          </p:val>
                                        </p:tav>
                                      </p:tavLst>
                                    </p:anim>
                                    <p:anim calcmode="lin" valueType="num">
                                      <p:cBhvr>
                                        <p:cTn id="27" dur="1000" fill="hold"/>
                                        <p:tgtEl>
                                          <p:spTgt spid="45"/>
                                        </p:tgtEl>
                                        <p:attrNameLst>
                                          <p:attrName>ppt_h</p:attrName>
                                        </p:attrNameLst>
                                      </p:cBhvr>
                                      <p:tavLst>
                                        <p:tav tm="0">
                                          <p:val>
                                            <p:strVal val="#ppt_h"/>
                                          </p:val>
                                        </p:tav>
                                        <p:tav tm="100000">
                                          <p:val>
                                            <p:strVal val="#ppt_h"/>
                                          </p:val>
                                        </p:tav>
                                      </p:tavLst>
                                    </p:anim>
                                    <p:animEffect transition="in" filter="fade">
                                      <p:cBhvr>
                                        <p:cTn id="28" dur="10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838200" y="365125"/>
            <a:ext cx="10515600" cy="5975714"/>
          </a:xfrm>
        </p:spPr>
        <p:txBody>
          <a:bodyPr>
            <a:normAutofit/>
          </a:bodyPr>
          <a:lstStyle/>
          <a:p>
            <a:r>
              <a:rPr lang="sv-SE" sz="2400" dirty="0" smtClean="0"/>
              <a:t>I </a:t>
            </a:r>
            <a:r>
              <a:rPr lang="sv-SE" sz="2400" dirty="0" err="1" smtClean="0"/>
              <a:t>really</a:t>
            </a:r>
            <a:r>
              <a:rPr lang="sv-SE" sz="2400" dirty="0" smtClean="0"/>
              <a:t> </a:t>
            </a:r>
            <a:r>
              <a:rPr lang="sv-SE" sz="2400" dirty="0" err="1" smtClean="0"/>
              <a:t>want</a:t>
            </a:r>
            <a:r>
              <a:rPr lang="sv-SE" sz="2400" dirty="0" smtClean="0"/>
              <a:t> the </a:t>
            </a:r>
            <a:r>
              <a:rPr lang="sv-SE" sz="2400" dirty="0" err="1" smtClean="0"/>
              <a:t>world</a:t>
            </a:r>
            <a:r>
              <a:rPr lang="sv-SE" sz="2400" dirty="0" smtClean="0"/>
              <a:t> </a:t>
            </a:r>
            <a:r>
              <a:rPr lang="sv-SE" sz="2400" dirty="0" err="1" smtClean="0"/>
              <a:t>of</a:t>
            </a:r>
            <a:r>
              <a:rPr lang="sv-SE" sz="2400" dirty="0" smtClean="0"/>
              <a:t> </a:t>
            </a:r>
            <a:r>
              <a:rPr lang="sv-SE" sz="2400" dirty="0" err="1" smtClean="0"/>
              <a:t>icesailors</a:t>
            </a:r>
            <a:r>
              <a:rPr lang="sv-SE" sz="2400" dirty="0" smtClean="0"/>
              <a:t> to understand </a:t>
            </a:r>
            <a:r>
              <a:rPr lang="sv-SE" sz="2400" dirty="0" err="1" smtClean="0"/>
              <a:t>that</a:t>
            </a:r>
            <a:r>
              <a:rPr lang="sv-SE" sz="2400" dirty="0" smtClean="0"/>
              <a:t> the </a:t>
            </a:r>
            <a:r>
              <a:rPr lang="sv-SE" sz="2400" dirty="0" err="1" smtClean="0"/>
              <a:t>most</a:t>
            </a:r>
            <a:r>
              <a:rPr lang="sv-SE" sz="2400" dirty="0" smtClean="0"/>
              <a:t> </a:t>
            </a:r>
            <a:r>
              <a:rPr lang="sv-SE" sz="2400" dirty="0" err="1" smtClean="0"/>
              <a:t>important</a:t>
            </a:r>
            <a:r>
              <a:rPr lang="sv-SE" sz="2400" dirty="0" smtClean="0"/>
              <a:t> </a:t>
            </a:r>
            <a:r>
              <a:rPr lang="sv-SE" sz="2400" dirty="0" err="1" smtClean="0"/>
              <a:t>thing</a:t>
            </a:r>
            <a:r>
              <a:rPr lang="sv-SE" sz="2400" dirty="0" smtClean="0"/>
              <a:t> is to </a:t>
            </a:r>
            <a:r>
              <a:rPr lang="sv-SE" sz="2400" dirty="0" err="1" smtClean="0"/>
              <a:t>avoid</a:t>
            </a:r>
            <a:r>
              <a:rPr lang="sv-SE" sz="2400" dirty="0" smtClean="0"/>
              <a:t> </a:t>
            </a:r>
            <a:r>
              <a:rPr lang="sv-SE" sz="2400" dirty="0" err="1" smtClean="0"/>
              <a:t>hurting</a:t>
            </a:r>
            <a:r>
              <a:rPr lang="sv-SE" sz="2400" dirty="0" smtClean="0"/>
              <a:t> </a:t>
            </a:r>
            <a:r>
              <a:rPr lang="sv-SE" sz="2400" dirty="0" err="1" smtClean="0"/>
              <a:t>eachother</a:t>
            </a:r>
            <a:r>
              <a:rPr lang="sv-SE" sz="2400" dirty="0" smtClean="0"/>
              <a:t>. </a:t>
            </a:r>
            <a:r>
              <a:rPr lang="sv-SE" sz="2400" dirty="0" err="1" smtClean="0"/>
              <a:t>Please</a:t>
            </a:r>
            <a:r>
              <a:rPr lang="sv-SE" sz="2400" dirty="0" smtClean="0"/>
              <a:t> </a:t>
            </a:r>
            <a:r>
              <a:rPr lang="sv-SE" sz="2400" dirty="0" err="1" smtClean="0"/>
              <a:t>pay</a:t>
            </a:r>
            <a:r>
              <a:rPr lang="sv-SE" sz="2400" dirty="0" smtClean="0"/>
              <a:t> attention to </a:t>
            </a:r>
            <a:r>
              <a:rPr lang="sv-SE" sz="2400" dirty="0" err="1" smtClean="0"/>
              <a:t>that</a:t>
            </a:r>
            <a:r>
              <a:rPr lang="sv-SE" sz="2400" dirty="0" smtClean="0"/>
              <a:t> </a:t>
            </a:r>
            <a:r>
              <a:rPr lang="sv-SE" sz="2400" dirty="0" err="1" smtClean="0"/>
              <a:t>question</a:t>
            </a:r>
            <a:r>
              <a:rPr lang="sv-SE" sz="2400" dirty="0" smtClean="0"/>
              <a:t>. </a:t>
            </a:r>
            <a:br>
              <a:rPr lang="sv-SE" sz="2400" dirty="0" smtClean="0"/>
            </a:br>
            <a:r>
              <a:rPr lang="sv-SE" sz="2400" dirty="0"/>
              <a:t/>
            </a:r>
            <a:br>
              <a:rPr lang="sv-SE" sz="2400" dirty="0"/>
            </a:br>
            <a:r>
              <a:rPr lang="sv-SE" sz="2400" dirty="0" err="1" smtClean="0"/>
              <a:t>We</a:t>
            </a:r>
            <a:r>
              <a:rPr lang="sv-SE" sz="2400" dirty="0" smtClean="0"/>
              <a:t> </a:t>
            </a:r>
            <a:r>
              <a:rPr lang="sv-SE" sz="2400" dirty="0" err="1" smtClean="0"/>
              <a:t>have</a:t>
            </a:r>
            <a:r>
              <a:rPr lang="sv-SE" sz="2400" dirty="0" smtClean="0"/>
              <a:t> to </a:t>
            </a:r>
            <a:r>
              <a:rPr lang="sv-SE" sz="2400" dirty="0" err="1" smtClean="0"/>
              <a:t>have</a:t>
            </a:r>
            <a:r>
              <a:rPr lang="sv-SE" sz="2400" dirty="0" smtClean="0"/>
              <a:t> the same </a:t>
            </a:r>
            <a:r>
              <a:rPr lang="sv-SE" sz="2400" dirty="0" err="1" smtClean="0"/>
              <a:t>idea</a:t>
            </a:r>
            <a:r>
              <a:rPr lang="sv-SE" sz="2400" dirty="0" smtClean="0"/>
              <a:t> </a:t>
            </a:r>
            <a:r>
              <a:rPr lang="sv-SE" sz="2400" dirty="0" err="1" smtClean="0"/>
              <a:t>how</a:t>
            </a:r>
            <a:r>
              <a:rPr lang="sv-SE" sz="2400" dirty="0" smtClean="0"/>
              <a:t> </a:t>
            </a:r>
            <a:r>
              <a:rPr lang="sv-SE" sz="2400" dirty="0" err="1" smtClean="0"/>
              <a:t>we</a:t>
            </a:r>
            <a:r>
              <a:rPr lang="sv-SE" sz="2400" dirty="0" smtClean="0"/>
              <a:t> </a:t>
            </a:r>
            <a:r>
              <a:rPr lang="sv-SE" sz="2400" dirty="0" err="1" smtClean="0"/>
              <a:t>should</a:t>
            </a:r>
            <a:r>
              <a:rPr lang="sv-SE" sz="2400" dirty="0" smtClean="0"/>
              <a:t> </a:t>
            </a:r>
            <a:r>
              <a:rPr lang="sv-SE" sz="2400" dirty="0" err="1" smtClean="0"/>
              <a:t>handle</a:t>
            </a:r>
            <a:r>
              <a:rPr lang="sv-SE" sz="2400" dirty="0" smtClean="0"/>
              <a:t> </a:t>
            </a:r>
            <a:r>
              <a:rPr lang="sv-SE" sz="2400" dirty="0" err="1" smtClean="0"/>
              <a:t>our</a:t>
            </a:r>
            <a:r>
              <a:rPr lang="sv-SE" sz="2400" dirty="0" smtClean="0"/>
              <a:t> </a:t>
            </a:r>
            <a:r>
              <a:rPr lang="sv-SE" sz="2400" dirty="0" err="1" smtClean="0"/>
              <a:t>unavoidable</a:t>
            </a:r>
            <a:r>
              <a:rPr lang="sv-SE" sz="2400" dirty="0" smtClean="0"/>
              <a:t> meetings on the </a:t>
            </a:r>
            <a:r>
              <a:rPr lang="sv-SE" sz="2400" dirty="0" err="1" smtClean="0"/>
              <a:t>racecourse</a:t>
            </a:r>
            <a:r>
              <a:rPr lang="sv-SE" sz="2400" dirty="0" smtClean="0"/>
              <a:t>. </a:t>
            </a:r>
            <a:r>
              <a:rPr lang="sv-SE" sz="2400" dirty="0" err="1" smtClean="0"/>
              <a:t>Otherwise</a:t>
            </a:r>
            <a:r>
              <a:rPr lang="sv-SE" sz="2400" dirty="0" smtClean="0"/>
              <a:t> </a:t>
            </a:r>
            <a:r>
              <a:rPr lang="sv-SE" sz="2400" dirty="0" err="1" smtClean="0"/>
              <a:t>these</a:t>
            </a:r>
            <a:r>
              <a:rPr lang="sv-SE" sz="2400" dirty="0" smtClean="0"/>
              <a:t> incidents </a:t>
            </a:r>
            <a:r>
              <a:rPr lang="sv-SE" sz="2400" dirty="0" err="1" smtClean="0"/>
              <a:t>are</a:t>
            </a:r>
            <a:r>
              <a:rPr lang="sv-SE" sz="2400" dirty="0" smtClean="0"/>
              <a:t> going to </a:t>
            </a:r>
            <a:r>
              <a:rPr lang="sv-SE" sz="2400" dirty="0" err="1" smtClean="0"/>
              <a:t>happen</a:t>
            </a:r>
            <a:r>
              <a:rPr lang="sv-SE" sz="2400" dirty="0" smtClean="0"/>
              <a:t> </a:t>
            </a:r>
            <a:r>
              <a:rPr lang="sv-SE" sz="2400" dirty="0" err="1" smtClean="0"/>
              <a:t>again</a:t>
            </a:r>
            <a:r>
              <a:rPr lang="is-IS" sz="2400" dirty="0" smtClean="0"/>
              <a:t>…....</a:t>
            </a:r>
            <a:r>
              <a:rPr lang="sv-SE" sz="2400" dirty="0" smtClean="0"/>
              <a:t/>
            </a:r>
            <a:br>
              <a:rPr lang="sv-SE" sz="2400" dirty="0" smtClean="0"/>
            </a:br>
            <a:r>
              <a:rPr lang="sv-SE" sz="2400" dirty="0"/>
              <a:t/>
            </a:r>
            <a:br>
              <a:rPr lang="sv-SE" sz="2400" dirty="0"/>
            </a:br>
            <a:r>
              <a:rPr lang="sv-SE" sz="2400" dirty="0" smtClean="0"/>
              <a:t>Thx for </a:t>
            </a:r>
            <a:r>
              <a:rPr lang="sv-SE" sz="2400" dirty="0" err="1" smtClean="0"/>
              <a:t>watching</a:t>
            </a:r>
            <a:r>
              <a:rPr lang="sv-SE" sz="2400" dirty="0" smtClean="0"/>
              <a:t>, S 807 Richard Larsson</a:t>
            </a:r>
            <a:br>
              <a:rPr lang="sv-SE" sz="2400" dirty="0" smtClean="0"/>
            </a:br>
            <a:endParaRPr lang="sv-SE" sz="2400" dirty="0"/>
          </a:p>
        </p:txBody>
      </p:sp>
    </p:spTree>
    <p:extLst>
      <p:ext uri="{BB962C8B-B14F-4D97-AF65-F5344CB8AC3E}">
        <p14:creationId xmlns:p14="http://schemas.microsoft.com/office/powerpoint/2010/main" val="13391245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1000"/>
                                        <p:tgtEl>
                                          <p:spTgt spid="2"/>
                                        </p:tgtEl>
                                      </p:cBhvr>
                                    </p:animEffect>
                                    <p:set>
                                      <p:cBhvr>
                                        <p:cTn id="7"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 3"/>
          <p:cNvGrpSpPr/>
          <p:nvPr/>
        </p:nvGrpSpPr>
        <p:grpSpPr>
          <a:xfrm rot="18906123">
            <a:off x="312497" y="6262520"/>
            <a:ext cx="331516" cy="234942"/>
            <a:chOff x="-1468582" y="540329"/>
            <a:chExt cx="11854646" cy="5902036"/>
          </a:xfrm>
        </p:grpSpPr>
        <p:cxnSp>
          <p:nvCxnSpPr>
            <p:cNvPr id="5" name="Rak 4"/>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Rak 5"/>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Rak 6"/>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ktangel 7"/>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Ellips 8"/>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Båge 9"/>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11" name="Grupp 10"/>
          <p:cNvGrpSpPr/>
          <p:nvPr/>
        </p:nvGrpSpPr>
        <p:grpSpPr>
          <a:xfrm rot="2711743" flipH="1">
            <a:off x="11551011" y="6265802"/>
            <a:ext cx="331516" cy="234942"/>
            <a:chOff x="-1468582" y="540329"/>
            <a:chExt cx="11854646" cy="5902036"/>
          </a:xfrm>
        </p:grpSpPr>
        <p:cxnSp>
          <p:nvCxnSpPr>
            <p:cNvPr id="12" name="Rak 11"/>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ktangel 14"/>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Ellips 15"/>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Båge 16"/>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cxnSp>
        <p:nvCxnSpPr>
          <p:cNvPr id="18" name="Rak 17"/>
          <p:cNvCxnSpPr/>
          <p:nvPr/>
        </p:nvCxnSpPr>
        <p:spPr>
          <a:xfrm flipV="1">
            <a:off x="0" y="378000"/>
            <a:ext cx="6480000" cy="648000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H="1" flipV="1">
            <a:off x="5712000" y="378000"/>
            <a:ext cx="6480000" cy="648000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grpSp>
        <p:nvGrpSpPr>
          <p:cNvPr id="22" name="Grupp 21"/>
          <p:cNvGrpSpPr/>
          <p:nvPr/>
        </p:nvGrpSpPr>
        <p:grpSpPr>
          <a:xfrm rot="19430506">
            <a:off x="2407451" y="4130571"/>
            <a:ext cx="331516" cy="234942"/>
            <a:chOff x="-1468582" y="540329"/>
            <a:chExt cx="11854646" cy="5902036"/>
          </a:xfrm>
        </p:grpSpPr>
        <p:cxnSp>
          <p:nvCxnSpPr>
            <p:cNvPr id="23" name="Rak 22"/>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Rak 23"/>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Rak 24"/>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Rektangel 25"/>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7" name="Ellips 26"/>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8" name="Båge 27"/>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29" name="Grupp 28"/>
          <p:cNvGrpSpPr/>
          <p:nvPr/>
        </p:nvGrpSpPr>
        <p:grpSpPr>
          <a:xfrm rot="2711743" flipH="1">
            <a:off x="9444581" y="4155357"/>
            <a:ext cx="331516" cy="234942"/>
            <a:chOff x="-1468582" y="540329"/>
            <a:chExt cx="11854646" cy="5902036"/>
          </a:xfrm>
        </p:grpSpPr>
        <p:cxnSp>
          <p:nvCxnSpPr>
            <p:cNvPr id="30" name="Rak 29"/>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Rak 30"/>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Rak 31"/>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3" name="Rektangel 32"/>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4" name="Ellips 33"/>
            <p:cNvSpPr/>
            <p:nvPr/>
          </p:nvSpPr>
          <p:spPr>
            <a:xfrm>
              <a:off x="2647124" y="3034147"/>
              <a:ext cx="7106473" cy="914388"/>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5" name="Båge 34"/>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sp>
        <p:nvSpPr>
          <p:cNvPr id="37" name="textruta 36"/>
          <p:cNvSpPr txBox="1"/>
          <p:nvPr/>
        </p:nvSpPr>
        <p:spPr>
          <a:xfrm>
            <a:off x="3240001" y="4829268"/>
            <a:ext cx="5369120" cy="646331"/>
          </a:xfrm>
          <a:prstGeom prst="rect">
            <a:avLst/>
          </a:prstGeom>
          <a:noFill/>
        </p:spPr>
        <p:txBody>
          <a:bodyPr wrap="square" rtlCol="0">
            <a:spAutoFit/>
          </a:bodyPr>
          <a:lstStyle/>
          <a:p>
            <a:r>
              <a:rPr lang="sv-SE" dirty="0" err="1" smtClean="0"/>
              <a:t>Here</a:t>
            </a:r>
            <a:r>
              <a:rPr lang="sv-SE" dirty="0" smtClean="0"/>
              <a:t> is the </a:t>
            </a:r>
            <a:r>
              <a:rPr lang="sv-SE" dirty="0" err="1" smtClean="0"/>
              <a:t>point</a:t>
            </a:r>
            <a:r>
              <a:rPr lang="sv-SE" dirty="0" smtClean="0"/>
              <a:t> </a:t>
            </a:r>
            <a:r>
              <a:rPr lang="sv-SE" dirty="0" err="1" smtClean="0"/>
              <a:t>where</a:t>
            </a:r>
            <a:r>
              <a:rPr lang="sv-SE" dirty="0" smtClean="0"/>
              <a:t> S 807 </a:t>
            </a:r>
            <a:r>
              <a:rPr lang="sv-SE" dirty="0" err="1" smtClean="0"/>
              <a:t>altered</a:t>
            </a:r>
            <a:r>
              <a:rPr lang="sv-SE" dirty="0" smtClean="0"/>
              <a:t> </a:t>
            </a:r>
            <a:r>
              <a:rPr lang="sv-SE" dirty="0" err="1" smtClean="0"/>
              <a:t>his</a:t>
            </a:r>
            <a:r>
              <a:rPr lang="sv-SE" dirty="0" smtClean="0"/>
              <a:t> </a:t>
            </a:r>
            <a:r>
              <a:rPr lang="sv-SE" dirty="0" err="1" smtClean="0"/>
              <a:t>course</a:t>
            </a:r>
            <a:r>
              <a:rPr lang="sv-SE" dirty="0" smtClean="0"/>
              <a:t> to pass </a:t>
            </a:r>
            <a:r>
              <a:rPr lang="sv-SE" dirty="0" err="1" smtClean="0"/>
              <a:t>behind</a:t>
            </a:r>
            <a:r>
              <a:rPr lang="sv-SE" dirty="0" smtClean="0"/>
              <a:t> the </a:t>
            </a:r>
            <a:r>
              <a:rPr lang="sv-SE" dirty="0" err="1" smtClean="0"/>
              <a:t>starbord</a:t>
            </a:r>
            <a:r>
              <a:rPr lang="sv-SE" dirty="0" smtClean="0"/>
              <a:t> </a:t>
            </a:r>
            <a:r>
              <a:rPr lang="sv-SE" dirty="0" err="1" smtClean="0"/>
              <a:t>boat</a:t>
            </a:r>
            <a:r>
              <a:rPr lang="sv-SE" dirty="0" smtClean="0"/>
              <a:t>. </a:t>
            </a:r>
            <a:endParaRPr lang="sv-SE" dirty="0"/>
          </a:p>
        </p:txBody>
      </p:sp>
      <p:cxnSp>
        <p:nvCxnSpPr>
          <p:cNvPr id="39" name="Rak pil 38"/>
          <p:cNvCxnSpPr>
            <a:stCxn id="37" idx="1"/>
          </p:cNvCxnSpPr>
          <p:nvPr/>
        </p:nvCxnSpPr>
        <p:spPr>
          <a:xfrm flipH="1" flipV="1">
            <a:off x="2667927" y="4363904"/>
            <a:ext cx="572074" cy="788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6" name="textruta 45"/>
          <p:cNvSpPr txBox="1"/>
          <p:nvPr/>
        </p:nvSpPr>
        <p:spPr>
          <a:xfrm>
            <a:off x="779930" y="833718"/>
            <a:ext cx="3676324" cy="646331"/>
          </a:xfrm>
          <a:prstGeom prst="rect">
            <a:avLst/>
          </a:prstGeom>
          <a:noFill/>
        </p:spPr>
        <p:txBody>
          <a:bodyPr wrap="square" rtlCol="0">
            <a:spAutoFit/>
          </a:bodyPr>
          <a:lstStyle/>
          <a:p>
            <a:r>
              <a:rPr lang="sv-SE" dirty="0" err="1" smtClean="0"/>
              <a:t>This</a:t>
            </a:r>
            <a:r>
              <a:rPr lang="sv-SE" dirty="0" smtClean="0"/>
              <a:t> is </a:t>
            </a:r>
            <a:r>
              <a:rPr lang="sv-SE" dirty="0" err="1" smtClean="0"/>
              <a:t>what</a:t>
            </a:r>
            <a:r>
              <a:rPr lang="sv-SE" dirty="0" smtClean="0"/>
              <a:t> S 807 </a:t>
            </a:r>
            <a:r>
              <a:rPr lang="sv-SE" dirty="0" err="1" smtClean="0"/>
              <a:t>expected</a:t>
            </a:r>
            <a:r>
              <a:rPr lang="sv-SE" dirty="0" smtClean="0"/>
              <a:t> to </a:t>
            </a:r>
            <a:r>
              <a:rPr lang="sv-SE" dirty="0" err="1" smtClean="0"/>
              <a:t>happen</a:t>
            </a:r>
            <a:r>
              <a:rPr lang="sv-SE" dirty="0" smtClean="0"/>
              <a:t>, </a:t>
            </a:r>
            <a:r>
              <a:rPr lang="sv-SE" dirty="0" err="1" smtClean="0"/>
              <a:t>his</a:t>
            </a:r>
            <a:r>
              <a:rPr lang="sv-SE" dirty="0" smtClean="0"/>
              <a:t> intention.</a:t>
            </a:r>
          </a:p>
        </p:txBody>
      </p:sp>
      <p:sp>
        <p:nvSpPr>
          <p:cNvPr id="49" name="textruta 48"/>
          <p:cNvSpPr txBox="1"/>
          <p:nvPr/>
        </p:nvSpPr>
        <p:spPr>
          <a:xfrm rot="18949104">
            <a:off x="316919" y="4855465"/>
            <a:ext cx="1913533" cy="369332"/>
          </a:xfrm>
          <a:prstGeom prst="rect">
            <a:avLst/>
          </a:prstGeom>
          <a:noFill/>
        </p:spPr>
        <p:txBody>
          <a:bodyPr wrap="square" rtlCol="0">
            <a:spAutoFit/>
          </a:bodyPr>
          <a:lstStyle/>
          <a:p>
            <a:r>
              <a:rPr lang="sv-SE" dirty="0" smtClean="0"/>
              <a:t>Port </a:t>
            </a:r>
            <a:r>
              <a:rPr lang="sv-SE" dirty="0" err="1" smtClean="0"/>
              <a:t>boat</a:t>
            </a:r>
            <a:r>
              <a:rPr lang="sv-SE" dirty="0" smtClean="0"/>
              <a:t> , S 807</a:t>
            </a:r>
            <a:endParaRPr lang="sv-SE" dirty="0"/>
          </a:p>
        </p:txBody>
      </p:sp>
      <p:sp>
        <p:nvSpPr>
          <p:cNvPr id="50" name="textruta 49"/>
          <p:cNvSpPr txBox="1"/>
          <p:nvPr/>
        </p:nvSpPr>
        <p:spPr>
          <a:xfrm rot="2734388">
            <a:off x="10066974" y="4928251"/>
            <a:ext cx="1775177" cy="369332"/>
          </a:xfrm>
          <a:prstGeom prst="rect">
            <a:avLst/>
          </a:prstGeom>
          <a:noFill/>
        </p:spPr>
        <p:txBody>
          <a:bodyPr wrap="square" rtlCol="0">
            <a:spAutoFit/>
          </a:bodyPr>
          <a:lstStyle/>
          <a:p>
            <a:r>
              <a:rPr lang="sv-SE" dirty="0" smtClean="0"/>
              <a:t>Starboard </a:t>
            </a:r>
            <a:r>
              <a:rPr lang="sv-SE" dirty="0" err="1" smtClean="0"/>
              <a:t>boat</a:t>
            </a:r>
            <a:endParaRPr lang="sv-SE" dirty="0"/>
          </a:p>
        </p:txBody>
      </p:sp>
      <p:cxnSp>
        <p:nvCxnSpPr>
          <p:cNvPr id="55" name="Rak 54"/>
          <p:cNvCxnSpPr/>
          <p:nvPr/>
        </p:nvCxnSpPr>
        <p:spPr>
          <a:xfrm flipV="1">
            <a:off x="2659998" y="1065867"/>
            <a:ext cx="4896354" cy="3153438"/>
          </a:xfrm>
          <a:prstGeom prst="line">
            <a:avLst/>
          </a:prstGeom>
          <a:ln w="3175">
            <a:solidFill>
              <a:schemeClr val="accent1">
                <a:alpha val="42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01652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fill="hold" nodeType="withEffect">
                                  <p:stCondLst>
                                    <p:cond delay="0"/>
                                  </p:stCondLst>
                                  <p:childTnLst>
                                    <p:animMotion origin="layout" path="M 0.00521 -0.01041 L 0.17487 -0.31111 " pathEditMode="relative" rAng="0" ptsTypes="AA">
                                      <p:cBhvr>
                                        <p:cTn id="6" dur="4000" fill="hold"/>
                                        <p:tgtEl>
                                          <p:spTgt spid="4"/>
                                        </p:tgtEl>
                                        <p:attrNameLst>
                                          <p:attrName>ppt_x</p:attrName>
                                          <p:attrName>ppt_y</p:attrName>
                                        </p:attrNameLst>
                                      </p:cBhvr>
                                      <p:rCtr x="8477" y="-15046"/>
                                    </p:animMotion>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par>
                                <p:cTn id="7" presetID="0" presetClass="path" presetSubtype="0" fill="hold" nodeType="withEffect">
                                  <p:stCondLst>
                                    <p:cond delay="0"/>
                                  </p:stCondLst>
                                  <p:childTnLst>
                                    <p:animMotion origin="layout" path="M 0.00273 0.00115 L -0.17487 -0.31158 " pathEditMode="relative" rAng="0" ptsTypes="AA">
                                      <p:cBhvr>
                                        <p:cTn id="8" dur="4000" fill="hold"/>
                                        <p:tgtEl>
                                          <p:spTgt spid="11"/>
                                        </p:tgtEl>
                                        <p:attrNameLst>
                                          <p:attrName>ppt_x</p:attrName>
                                          <p:attrName>ppt_y</p:attrName>
                                        </p:attrNameLst>
                                      </p:cBhvr>
                                      <p:rCtr x="-8880" y="-15648"/>
                                    </p:animMotion>
                                  </p:childTnLst>
                                  <p:subTnLst>
                                    <p:set>
                                      <p:cBhvr override="childStyle">
                                        <p:cTn dur="1" fill="hold" display="0" masterRel="sameClick" afterEffect="1">
                                          <p:stCondLst>
                                            <p:cond evt="end" delay="0">
                                              <p:tn val="7"/>
                                            </p:cond>
                                          </p:stCondLst>
                                        </p:cTn>
                                        <p:tgtEl>
                                          <p:spTgt spid="11"/>
                                        </p:tgtEl>
                                        <p:attrNameLst>
                                          <p:attrName>style.visibility</p:attrName>
                                        </p:attrNameLst>
                                      </p:cBhvr>
                                      <p:to>
                                        <p:strVal val="hidden"/>
                                      </p:to>
                                    </p:set>
                                  </p:subTnLst>
                                </p:cTn>
                              </p:par>
                            </p:childTnLst>
                          </p:cTn>
                        </p:par>
                        <p:par>
                          <p:cTn id="9" fill="hold">
                            <p:stCondLst>
                              <p:cond delay="4000"/>
                            </p:stCondLst>
                            <p:childTnLst>
                              <p:par>
                                <p:cTn id="10" presetID="1" presetClass="entr" presetSubtype="0"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22"/>
                                        </p:tgtEl>
                                        <p:attrNameLst>
                                          <p:attrName>style.visibility</p:attrName>
                                        </p:attrNameLst>
                                      </p:cBhvr>
                                      <p:to>
                                        <p:strVal val="visible"/>
                                      </p:to>
                                    </p:set>
                                  </p:childTnLst>
                                </p:cTn>
                              </p:par>
                              <p:par>
                                <p:cTn id="14" presetID="0" presetClass="path" presetSubtype="0" fill="hold" nodeType="withEffect">
                                  <p:stCondLst>
                                    <p:cond delay="0"/>
                                  </p:stCondLst>
                                  <p:childTnLst>
                                    <p:animMotion origin="layout" path="M 0.00078 0.00741 L -0.31667 -0.56412 " pathEditMode="relative" rAng="0" ptsTypes="AA">
                                      <p:cBhvr>
                                        <p:cTn id="15" dur="6000" fill="hold"/>
                                        <p:tgtEl>
                                          <p:spTgt spid="29"/>
                                        </p:tgtEl>
                                        <p:attrNameLst>
                                          <p:attrName>ppt_x</p:attrName>
                                          <p:attrName>ppt_y</p:attrName>
                                        </p:attrNameLst>
                                      </p:cBhvr>
                                      <p:rCtr x="-15872" y="-28588"/>
                                    </p:animMotion>
                                  </p:childTnLst>
                                </p:cTn>
                              </p:par>
                              <p:par>
                                <p:cTn id="16" presetID="0" presetClass="path" presetSubtype="0" fill="hold" nodeType="withEffect">
                                  <p:stCondLst>
                                    <p:cond delay="0"/>
                                  </p:stCondLst>
                                  <p:childTnLst>
                                    <p:animMotion origin="layout" path="M 0.00143 0.00417 L 0.40364 -0.4574 " pathEditMode="relative" rAng="0" ptsTypes="AA">
                                      <p:cBhvr>
                                        <p:cTn id="17" dur="6000" fill="hold"/>
                                        <p:tgtEl>
                                          <p:spTgt spid="22"/>
                                        </p:tgtEl>
                                        <p:attrNameLst>
                                          <p:attrName>ppt_x</p:attrName>
                                          <p:attrName>ppt_y</p:attrName>
                                        </p:attrNameLst>
                                      </p:cBhvr>
                                      <p:rCtr x="20104" y="-2307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 3"/>
          <p:cNvGrpSpPr/>
          <p:nvPr/>
        </p:nvGrpSpPr>
        <p:grpSpPr>
          <a:xfrm rot="18906123">
            <a:off x="312497" y="6262520"/>
            <a:ext cx="331516" cy="234942"/>
            <a:chOff x="-1468582" y="540329"/>
            <a:chExt cx="11854646" cy="5902036"/>
          </a:xfrm>
        </p:grpSpPr>
        <p:cxnSp>
          <p:nvCxnSpPr>
            <p:cNvPr id="5" name="Rak 4"/>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Rak 5"/>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Rak 6"/>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ktangel 7"/>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Ellips 8"/>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Båge 9"/>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11" name="Grupp 10"/>
          <p:cNvGrpSpPr/>
          <p:nvPr/>
        </p:nvGrpSpPr>
        <p:grpSpPr>
          <a:xfrm rot="2711743" flipH="1">
            <a:off x="11551011" y="6265802"/>
            <a:ext cx="331516" cy="234942"/>
            <a:chOff x="-1468582" y="540329"/>
            <a:chExt cx="11854646" cy="5902036"/>
          </a:xfrm>
        </p:grpSpPr>
        <p:cxnSp>
          <p:nvCxnSpPr>
            <p:cNvPr id="12" name="Rak 11"/>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ktangel 14"/>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Ellips 15"/>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Båge 16"/>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cxnSp>
        <p:nvCxnSpPr>
          <p:cNvPr id="18" name="Rak 17"/>
          <p:cNvCxnSpPr/>
          <p:nvPr/>
        </p:nvCxnSpPr>
        <p:spPr>
          <a:xfrm flipV="1">
            <a:off x="0" y="378000"/>
            <a:ext cx="6480000" cy="648000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H="1" flipV="1">
            <a:off x="5712000" y="378000"/>
            <a:ext cx="6480000" cy="648000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0" name="Båge 19"/>
          <p:cNvSpPr/>
          <p:nvPr/>
        </p:nvSpPr>
        <p:spPr>
          <a:xfrm rot="18900042">
            <a:off x="936793" y="3686226"/>
            <a:ext cx="6019478" cy="3611386"/>
          </a:xfrm>
          <a:prstGeom prst="arc">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21" name="Båge 20"/>
          <p:cNvSpPr/>
          <p:nvPr/>
        </p:nvSpPr>
        <p:spPr>
          <a:xfrm rot="2699958" flipH="1">
            <a:off x="5168867" y="3609419"/>
            <a:ext cx="6019478" cy="3611386"/>
          </a:xfrm>
          <a:prstGeom prst="arc">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grpSp>
        <p:nvGrpSpPr>
          <p:cNvPr id="40" name="Grupp 39"/>
          <p:cNvGrpSpPr/>
          <p:nvPr/>
        </p:nvGrpSpPr>
        <p:grpSpPr>
          <a:xfrm rot="18906123">
            <a:off x="2407451" y="4130571"/>
            <a:ext cx="331516" cy="234942"/>
            <a:chOff x="-1468582" y="540329"/>
            <a:chExt cx="11854646" cy="5902036"/>
          </a:xfrm>
        </p:grpSpPr>
        <p:cxnSp>
          <p:nvCxnSpPr>
            <p:cNvPr id="41" name="Rak 40"/>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Rak 41"/>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Rak 42"/>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Rektangel 43"/>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5" name="Ellips 44"/>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Båge 45"/>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48" name="Grupp 47"/>
          <p:cNvGrpSpPr/>
          <p:nvPr/>
        </p:nvGrpSpPr>
        <p:grpSpPr>
          <a:xfrm rot="2711743" flipH="1">
            <a:off x="9435616" y="4128317"/>
            <a:ext cx="331516" cy="234942"/>
            <a:chOff x="-1468582" y="540329"/>
            <a:chExt cx="11854646" cy="5902036"/>
          </a:xfrm>
        </p:grpSpPr>
        <p:cxnSp>
          <p:nvCxnSpPr>
            <p:cNvPr id="49" name="Rak 48"/>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Rak 49"/>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Rak 50"/>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Rektangel 51"/>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3" name="Ellips 52"/>
            <p:cNvSpPr/>
            <p:nvPr/>
          </p:nvSpPr>
          <p:spPr>
            <a:xfrm>
              <a:off x="2647124" y="3034147"/>
              <a:ext cx="7106473" cy="914388"/>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Båge 53"/>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sp>
        <p:nvSpPr>
          <p:cNvPr id="55" name="textruta 54"/>
          <p:cNvSpPr txBox="1"/>
          <p:nvPr/>
        </p:nvSpPr>
        <p:spPr>
          <a:xfrm>
            <a:off x="488982" y="678454"/>
            <a:ext cx="3990421" cy="646331"/>
          </a:xfrm>
          <a:prstGeom prst="rect">
            <a:avLst/>
          </a:prstGeom>
          <a:noFill/>
        </p:spPr>
        <p:txBody>
          <a:bodyPr wrap="square" rtlCol="0">
            <a:spAutoFit/>
          </a:bodyPr>
          <a:lstStyle/>
          <a:p>
            <a:r>
              <a:rPr lang="sv-SE" dirty="0" err="1" smtClean="0"/>
              <a:t>This</a:t>
            </a:r>
            <a:r>
              <a:rPr lang="sv-SE" dirty="0" smtClean="0"/>
              <a:t> is </a:t>
            </a:r>
            <a:r>
              <a:rPr lang="sv-SE" dirty="0" err="1" smtClean="0"/>
              <a:t>how</a:t>
            </a:r>
            <a:r>
              <a:rPr lang="sv-SE" dirty="0" smtClean="0"/>
              <a:t> S 807 </a:t>
            </a:r>
            <a:r>
              <a:rPr lang="sv-SE" dirty="0" err="1" smtClean="0"/>
              <a:t>remember</a:t>
            </a:r>
            <a:r>
              <a:rPr lang="sv-SE" dirty="0" smtClean="0"/>
              <a:t> the situation </a:t>
            </a:r>
            <a:r>
              <a:rPr lang="sv-SE" dirty="0" err="1" smtClean="0"/>
              <a:t>that</a:t>
            </a:r>
            <a:r>
              <a:rPr lang="sv-SE" dirty="0" smtClean="0"/>
              <a:t> </a:t>
            </a:r>
            <a:r>
              <a:rPr lang="sv-SE" dirty="0" err="1" smtClean="0"/>
              <a:t>actually</a:t>
            </a:r>
            <a:r>
              <a:rPr lang="sv-SE" dirty="0" smtClean="0"/>
              <a:t> </a:t>
            </a:r>
            <a:r>
              <a:rPr lang="sv-SE" dirty="0" err="1" smtClean="0"/>
              <a:t>happend</a:t>
            </a:r>
            <a:endParaRPr lang="sv-SE" dirty="0"/>
          </a:p>
        </p:txBody>
      </p:sp>
      <p:sp>
        <p:nvSpPr>
          <p:cNvPr id="57" name="textruta 56"/>
          <p:cNvSpPr txBox="1"/>
          <p:nvPr/>
        </p:nvSpPr>
        <p:spPr>
          <a:xfrm>
            <a:off x="3240000" y="4829268"/>
            <a:ext cx="5263600" cy="646331"/>
          </a:xfrm>
          <a:prstGeom prst="rect">
            <a:avLst/>
          </a:prstGeom>
          <a:noFill/>
        </p:spPr>
        <p:txBody>
          <a:bodyPr wrap="square" rtlCol="0">
            <a:spAutoFit/>
          </a:bodyPr>
          <a:lstStyle/>
          <a:p>
            <a:r>
              <a:rPr lang="sv-SE" dirty="0" err="1" smtClean="0"/>
              <a:t>Here</a:t>
            </a:r>
            <a:r>
              <a:rPr lang="sv-SE" dirty="0" smtClean="0"/>
              <a:t> is the </a:t>
            </a:r>
            <a:r>
              <a:rPr lang="sv-SE" dirty="0" err="1" smtClean="0"/>
              <a:t>point</a:t>
            </a:r>
            <a:r>
              <a:rPr lang="sv-SE" dirty="0" smtClean="0"/>
              <a:t> </a:t>
            </a:r>
            <a:r>
              <a:rPr lang="sv-SE" dirty="0" err="1" smtClean="0"/>
              <a:t>where</a:t>
            </a:r>
            <a:r>
              <a:rPr lang="sv-SE" dirty="0" smtClean="0"/>
              <a:t> S 807 </a:t>
            </a:r>
            <a:r>
              <a:rPr lang="sv-SE" dirty="0" err="1" smtClean="0"/>
              <a:t>altered</a:t>
            </a:r>
            <a:r>
              <a:rPr lang="sv-SE" dirty="0" smtClean="0"/>
              <a:t> </a:t>
            </a:r>
            <a:r>
              <a:rPr lang="sv-SE" dirty="0" err="1" smtClean="0"/>
              <a:t>his</a:t>
            </a:r>
            <a:r>
              <a:rPr lang="sv-SE" dirty="0" smtClean="0"/>
              <a:t> </a:t>
            </a:r>
            <a:r>
              <a:rPr lang="sv-SE" dirty="0" err="1" smtClean="0"/>
              <a:t>course</a:t>
            </a:r>
            <a:r>
              <a:rPr lang="sv-SE" dirty="0" smtClean="0"/>
              <a:t> to pass </a:t>
            </a:r>
            <a:r>
              <a:rPr lang="sv-SE" dirty="0" err="1" smtClean="0"/>
              <a:t>behind</a:t>
            </a:r>
            <a:r>
              <a:rPr lang="sv-SE" dirty="0" smtClean="0"/>
              <a:t> the </a:t>
            </a:r>
            <a:r>
              <a:rPr lang="sv-SE" dirty="0" err="1" smtClean="0"/>
              <a:t>starbord</a:t>
            </a:r>
            <a:r>
              <a:rPr lang="sv-SE" dirty="0" smtClean="0"/>
              <a:t> </a:t>
            </a:r>
            <a:r>
              <a:rPr lang="sv-SE" dirty="0" err="1" smtClean="0"/>
              <a:t>boat</a:t>
            </a:r>
            <a:r>
              <a:rPr lang="sv-SE" dirty="0" smtClean="0"/>
              <a:t>. </a:t>
            </a:r>
            <a:endParaRPr lang="sv-SE" dirty="0"/>
          </a:p>
        </p:txBody>
      </p:sp>
      <p:cxnSp>
        <p:nvCxnSpPr>
          <p:cNvPr id="58" name="Rak pil 57"/>
          <p:cNvCxnSpPr/>
          <p:nvPr/>
        </p:nvCxnSpPr>
        <p:spPr>
          <a:xfrm flipH="1" flipV="1">
            <a:off x="2667926" y="4363904"/>
            <a:ext cx="572074" cy="7885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textruta 59"/>
          <p:cNvSpPr txBox="1"/>
          <p:nvPr/>
        </p:nvSpPr>
        <p:spPr>
          <a:xfrm rot="18949104">
            <a:off x="316919" y="4855465"/>
            <a:ext cx="1913533" cy="369332"/>
          </a:xfrm>
          <a:prstGeom prst="rect">
            <a:avLst/>
          </a:prstGeom>
          <a:noFill/>
        </p:spPr>
        <p:txBody>
          <a:bodyPr wrap="square" rtlCol="0">
            <a:spAutoFit/>
          </a:bodyPr>
          <a:lstStyle/>
          <a:p>
            <a:r>
              <a:rPr lang="sv-SE" dirty="0" smtClean="0"/>
              <a:t>Port </a:t>
            </a:r>
            <a:r>
              <a:rPr lang="sv-SE" dirty="0" err="1" smtClean="0"/>
              <a:t>boat</a:t>
            </a:r>
            <a:r>
              <a:rPr lang="sv-SE" dirty="0" smtClean="0"/>
              <a:t> </a:t>
            </a:r>
            <a:endParaRPr lang="sv-SE" dirty="0"/>
          </a:p>
        </p:txBody>
      </p:sp>
      <p:sp>
        <p:nvSpPr>
          <p:cNvPr id="61" name="textruta 60"/>
          <p:cNvSpPr txBox="1"/>
          <p:nvPr/>
        </p:nvSpPr>
        <p:spPr>
          <a:xfrm rot="2734388">
            <a:off x="10079268" y="4932179"/>
            <a:ext cx="1775177" cy="369332"/>
          </a:xfrm>
          <a:prstGeom prst="rect">
            <a:avLst/>
          </a:prstGeom>
          <a:noFill/>
        </p:spPr>
        <p:txBody>
          <a:bodyPr wrap="square" rtlCol="0">
            <a:spAutoFit/>
          </a:bodyPr>
          <a:lstStyle/>
          <a:p>
            <a:r>
              <a:rPr lang="sv-SE" dirty="0" smtClean="0"/>
              <a:t>Starboard </a:t>
            </a:r>
            <a:r>
              <a:rPr lang="sv-SE" dirty="0" err="1" smtClean="0"/>
              <a:t>boat</a:t>
            </a:r>
            <a:endParaRPr lang="sv-SE" dirty="0"/>
          </a:p>
        </p:txBody>
      </p:sp>
      <p:cxnSp>
        <p:nvCxnSpPr>
          <p:cNvPr id="62" name="Rak 61"/>
          <p:cNvCxnSpPr/>
          <p:nvPr/>
        </p:nvCxnSpPr>
        <p:spPr>
          <a:xfrm flipV="1">
            <a:off x="2659998" y="1065867"/>
            <a:ext cx="4896354" cy="3153438"/>
          </a:xfrm>
          <a:prstGeom prst="line">
            <a:avLst/>
          </a:prstGeom>
          <a:ln w="3175">
            <a:solidFill>
              <a:schemeClr val="accent1">
                <a:alpha val="42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7351314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fill="hold" nodeType="withEffect">
                                  <p:stCondLst>
                                    <p:cond delay="0"/>
                                  </p:stCondLst>
                                  <p:childTnLst>
                                    <p:animMotion origin="layout" path="M 0.00521 -0.01041 L 0.17487 -0.31111 " pathEditMode="relative" rAng="0" ptsTypes="AA">
                                      <p:cBhvr>
                                        <p:cTn id="6" dur="5000" fill="hold"/>
                                        <p:tgtEl>
                                          <p:spTgt spid="4"/>
                                        </p:tgtEl>
                                        <p:attrNameLst>
                                          <p:attrName>ppt_x</p:attrName>
                                          <p:attrName>ppt_y</p:attrName>
                                        </p:attrNameLst>
                                      </p:cBhvr>
                                      <p:rCtr x="8477" y="-15046"/>
                                    </p:animMotion>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par>
                                <p:cTn id="7" presetID="0" presetClass="path" presetSubtype="0" fill="hold" nodeType="withEffect">
                                  <p:stCondLst>
                                    <p:cond delay="0"/>
                                  </p:stCondLst>
                                  <p:childTnLst>
                                    <p:animMotion origin="layout" path="M 0.00273 0.00115 L -0.17487 -0.31158 " pathEditMode="relative" rAng="0" ptsTypes="AA">
                                      <p:cBhvr>
                                        <p:cTn id="8" dur="5000" fill="hold"/>
                                        <p:tgtEl>
                                          <p:spTgt spid="11"/>
                                        </p:tgtEl>
                                        <p:attrNameLst>
                                          <p:attrName>ppt_x</p:attrName>
                                          <p:attrName>ppt_y</p:attrName>
                                        </p:attrNameLst>
                                      </p:cBhvr>
                                      <p:rCtr x="-8880" y="-15648"/>
                                    </p:animMotion>
                                  </p:childTnLst>
                                  <p:subTnLst>
                                    <p:set>
                                      <p:cBhvr override="childStyle">
                                        <p:cTn dur="1" fill="hold" display="0" masterRel="sameClick" afterEffect="1">
                                          <p:stCondLst>
                                            <p:cond evt="end" delay="0">
                                              <p:tn val="7"/>
                                            </p:cond>
                                          </p:stCondLst>
                                        </p:cTn>
                                        <p:tgtEl>
                                          <p:spTgt spid="11"/>
                                        </p:tgtEl>
                                        <p:attrNameLst>
                                          <p:attrName>style.visibility</p:attrName>
                                        </p:attrNameLst>
                                      </p:cBhvr>
                                      <p:to>
                                        <p:strVal val="hidden"/>
                                      </p:to>
                                    </p:set>
                                  </p:subTnLst>
                                </p:cTn>
                              </p:par>
                            </p:childTnLst>
                          </p:cTn>
                        </p:par>
                        <p:par>
                          <p:cTn id="9" fill="hold">
                            <p:stCondLst>
                              <p:cond delay="5000"/>
                            </p:stCondLst>
                            <p:childTnLst>
                              <p:par>
                                <p:cTn id="10" presetID="1" presetClass="entr" presetSubtype="0" fill="hold" nodeType="afterEffect">
                                  <p:stCondLst>
                                    <p:cond delay="0"/>
                                  </p:stCondLst>
                                  <p:childTnLst>
                                    <p:set>
                                      <p:cBhvr>
                                        <p:cTn id="11" dur="1" fill="hold">
                                          <p:stCondLst>
                                            <p:cond delay="0"/>
                                          </p:stCondLst>
                                        </p:cTn>
                                        <p:tgtEl>
                                          <p:spTgt spid="48"/>
                                        </p:tgtEl>
                                        <p:attrNameLst>
                                          <p:attrName>style.visibility</p:attrName>
                                        </p:attrNameLst>
                                      </p:cBhvr>
                                      <p:to>
                                        <p:strVal val="visible"/>
                                      </p:to>
                                    </p:set>
                                  </p:childTnLst>
                                </p:cTn>
                              </p:par>
                            </p:childTnLst>
                          </p:cTn>
                        </p:par>
                        <p:par>
                          <p:cTn id="12" fill="hold">
                            <p:stCondLst>
                              <p:cond delay="5000"/>
                            </p:stCondLst>
                            <p:childTnLst>
                              <p:par>
                                <p:cTn id="13" presetID="0" presetClass="path" presetSubtype="0" fill="hold" nodeType="afterEffect">
                                  <p:stCondLst>
                                    <p:cond delay="0"/>
                                  </p:stCondLst>
                                  <p:childTnLst>
                                    <p:animMotion origin="layout" path="M -8.33333E-7 6.2963E-6 C -0.00833 -0.01458 -0.01654 -0.02916 -0.02734 -0.04583 C -0.03828 -0.06249 -0.05078 -0.08263 -0.06536 -0.10022 C -0.08008 -0.11759 -0.09922 -0.13703 -0.11523 -0.15069 C -0.13125 -0.16411 -0.14505 -0.17384 -0.16133 -0.18101 C -0.17747 -0.18842 -0.19726 -0.19374 -0.21276 -0.19444 C -0.22812 -0.19513 -0.24141 -0.19235 -0.25391 -0.18495 C -0.26641 -0.17754 -0.28763 -0.14976 -0.28763 -0.14976 " pathEditMode="relative" ptsTypes="AAAAAAAA">
                                      <p:cBhvr>
                                        <p:cTn id="14" dur="5000" fill="hold"/>
                                        <p:tgtEl>
                                          <p:spTgt spid="48"/>
                                        </p:tgtEl>
                                        <p:attrNameLst>
                                          <p:attrName>ppt_x</p:attrName>
                                          <p:attrName>ppt_y</p:attrName>
                                        </p:attrNameLst>
                                      </p:cBhvr>
                                    </p:animMotion>
                                  </p:childTnLst>
                                </p:cTn>
                              </p:par>
                              <p:par>
                                <p:cTn id="15" presetID="8" presetClass="emph" presetSubtype="0" fill="hold" nodeType="withEffect">
                                  <p:stCondLst>
                                    <p:cond delay="0"/>
                                  </p:stCondLst>
                                  <p:childTnLst>
                                    <p:animRot by="-5100000">
                                      <p:cBhvr>
                                        <p:cTn id="16" dur="5000" fill="hold"/>
                                        <p:tgtEl>
                                          <p:spTgt spid="48"/>
                                        </p:tgtEl>
                                        <p:attrNameLst>
                                          <p:attrName>r</p:attrName>
                                        </p:attrNameLst>
                                      </p:cBhvr>
                                    </p:animRot>
                                  </p:childTnLst>
                                </p:cTn>
                              </p:par>
                              <p:par>
                                <p:cTn id="17" presetID="1" presetClass="entr" presetSubtype="0" fill="hold" nodeType="withEffect">
                                  <p:stCondLst>
                                    <p:cond delay="0"/>
                                  </p:stCondLst>
                                  <p:childTnLst>
                                    <p:set>
                                      <p:cBhvr>
                                        <p:cTn id="18" dur="1" fill="hold">
                                          <p:stCondLst>
                                            <p:cond delay="0"/>
                                          </p:stCondLst>
                                        </p:cTn>
                                        <p:tgtEl>
                                          <p:spTgt spid="40"/>
                                        </p:tgtEl>
                                        <p:attrNameLst>
                                          <p:attrName>style.visibility</p:attrName>
                                        </p:attrNameLst>
                                      </p:cBhvr>
                                      <p:to>
                                        <p:strVal val="visible"/>
                                      </p:to>
                                    </p:set>
                                  </p:childTnLst>
                                </p:cTn>
                              </p:par>
                              <p:par>
                                <p:cTn id="19" presetID="8" presetClass="emph" presetSubtype="0" fill="hold" nodeType="withEffect">
                                  <p:stCondLst>
                                    <p:cond delay="0"/>
                                  </p:stCondLst>
                                  <p:childTnLst>
                                    <p:animRot by="5100000">
                                      <p:cBhvr>
                                        <p:cTn id="20" dur="5000" fill="hold"/>
                                        <p:tgtEl>
                                          <p:spTgt spid="40"/>
                                        </p:tgtEl>
                                        <p:attrNameLst>
                                          <p:attrName>r</p:attrName>
                                        </p:attrNameLst>
                                      </p:cBhvr>
                                    </p:animRot>
                                  </p:childTnLst>
                                </p:cTn>
                              </p:par>
                              <p:par>
                                <p:cTn id="21" presetID="0" presetClass="path" presetSubtype="0" fill="hold" nodeType="withEffect">
                                  <p:stCondLst>
                                    <p:cond delay="0"/>
                                  </p:stCondLst>
                                  <p:childTnLst>
                                    <p:animMotion origin="layout" path="M -2.5E-6 3.7037E-6 C 0.00885 -0.01505 0.01784 -0.02986 0.02891 -0.04583 C 0.03984 -0.0618 0.05469 -0.08241 0.06589 -0.0963 C 0.07695 -0.11018 0.08385 -0.11782 0.09583 -0.1287 C 0.10794 -0.13958 0.12474 -0.1537 0.13815 -0.16204 C 0.15169 -0.17037 0.16393 -0.17477 0.17682 -0.17824 C 0.18958 -0.18171 0.20234 -0.18449 0.21536 -0.1831 C 0.22826 -0.18148 0.24388 -0.17523 0.25443 -0.16875 C 0.26497 -0.16227 0.27852 -0.14398 0.27852 -0.14398 " pathEditMode="relative" ptsTypes="AAAAAAAAA">
                                      <p:cBhvr>
                                        <p:cTn id="22" dur="5000" fill="hold"/>
                                        <p:tgtEl>
                                          <p:spTgt spid="40"/>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 3"/>
          <p:cNvGrpSpPr/>
          <p:nvPr/>
        </p:nvGrpSpPr>
        <p:grpSpPr>
          <a:xfrm rot="18906123">
            <a:off x="3149486" y="3409230"/>
            <a:ext cx="331516" cy="234942"/>
            <a:chOff x="-1468582" y="540329"/>
            <a:chExt cx="11854646" cy="5902036"/>
          </a:xfrm>
        </p:grpSpPr>
        <p:cxnSp>
          <p:nvCxnSpPr>
            <p:cNvPr id="5" name="Rak 4"/>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Rak 5"/>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Rak 6"/>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ktangel 7"/>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Ellips 8"/>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Båge 9"/>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11" name="Grupp 10"/>
          <p:cNvGrpSpPr/>
          <p:nvPr/>
        </p:nvGrpSpPr>
        <p:grpSpPr>
          <a:xfrm rot="2711743" flipH="1">
            <a:off x="11843055" y="6540141"/>
            <a:ext cx="331516" cy="234942"/>
            <a:chOff x="-1468582" y="540329"/>
            <a:chExt cx="11854646" cy="5902036"/>
          </a:xfrm>
        </p:grpSpPr>
        <p:cxnSp>
          <p:nvCxnSpPr>
            <p:cNvPr id="12" name="Rak 11"/>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ktangel 14"/>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Ellips 15"/>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Båge 16"/>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cxnSp>
        <p:nvCxnSpPr>
          <p:cNvPr id="18" name="Rak 17"/>
          <p:cNvCxnSpPr/>
          <p:nvPr/>
        </p:nvCxnSpPr>
        <p:spPr>
          <a:xfrm flipV="1">
            <a:off x="0" y="378000"/>
            <a:ext cx="6480000" cy="648000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H="1" flipV="1">
            <a:off x="5712000" y="378000"/>
            <a:ext cx="6480000" cy="648000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0" name="textruta 19"/>
          <p:cNvSpPr txBox="1"/>
          <p:nvPr/>
        </p:nvSpPr>
        <p:spPr>
          <a:xfrm>
            <a:off x="488982" y="755374"/>
            <a:ext cx="4011327" cy="923330"/>
          </a:xfrm>
          <a:prstGeom prst="rect">
            <a:avLst/>
          </a:prstGeom>
          <a:noFill/>
        </p:spPr>
        <p:txBody>
          <a:bodyPr wrap="square" rtlCol="0">
            <a:spAutoFit/>
          </a:bodyPr>
          <a:lstStyle/>
          <a:p>
            <a:r>
              <a:rPr lang="sv-SE" dirty="0" err="1" smtClean="0"/>
              <a:t>This</a:t>
            </a:r>
            <a:r>
              <a:rPr lang="sv-SE" dirty="0" smtClean="0"/>
              <a:t> is </a:t>
            </a:r>
            <a:r>
              <a:rPr lang="sv-SE" dirty="0" err="1" smtClean="0"/>
              <a:t>how</a:t>
            </a:r>
            <a:r>
              <a:rPr lang="sv-SE" dirty="0" smtClean="0"/>
              <a:t> S807 </a:t>
            </a:r>
            <a:r>
              <a:rPr lang="sv-SE" dirty="0" err="1" smtClean="0"/>
              <a:t>remember</a:t>
            </a:r>
            <a:r>
              <a:rPr lang="sv-SE" dirty="0" smtClean="0"/>
              <a:t> the story from the starboard </a:t>
            </a:r>
            <a:r>
              <a:rPr lang="sv-SE" dirty="0" err="1" smtClean="0"/>
              <a:t>boat</a:t>
            </a:r>
            <a:r>
              <a:rPr lang="sv-SE" dirty="0" smtClean="0"/>
              <a:t>. I </a:t>
            </a:r>
            <a:r>
              <a:rPr lang="sv-SE" dirty="0" err="1" smtClean="0"/>
              <a:t>have</a:t>
            </a:r>
            <a:r>
              <a:rPr lang="sv-SE" dirty="0" smtClean="0"/>
              <a:t> not </a:t>
            </a:r>
            <a:r>
              <a:rPr lang="sv-SE" dirty="0" err="1" smtClean="0"/>
              <a:t>yet</a:t>
            </a:r>
            <a:r>
              <a:rPr lang="sv-SE" dirty="0" smtClean="0"/>
              <a:t> got the copy from the </a:t>
            </a:r>
            <a:r>
              <a:rPr lang="sv-SE" dirty="0" err="1" smtClean="0"/>
              <a:t>protestcommitté</a:t>
            </a:r>
            <a:r>
              <a:rPr lang="sv-SE" dirty="0"/>
              <a:t>.</a:t>
            </a:r>
          </a:p>
        </p:txBody>
      </p:sp>
      <p:sp>
        <p:nvSpPr>
          <p:cNvPr id="23" name="Ring 22"/>
          <p:cNvSpPr/>
          <p:nvPr/>
        </p:nvSpPr>
        <p:spPr>
          <a:xfrm>
            <a:off x="4773192" y="1214820"/>
            <a:ext cx="3078690" cy="2923895"/>
          </a:xfrm>
          <a:prstGeom prst="donut">
            <a:avLst>
              <a:gd name="adj" fmla="val 0"/>
            </a:avLst>
          </a:prstGeom>
          <a:solidFill>
            <a:srgbClr val="0070C0"/>
          </a:solidFill>
          <a:ln w="9525">
            <a:solidFill>
              <a:schemeClr val="accent1">
                <a:shade val="50000"/>
                <a:alpha val="4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4" name="Båge 23"/>
          <p:cNvSpPr/>
          <p:nvPr/>
        </p:nvSpPr>
        <p:spPr>
          <a:xfrm rot="18900042">
            <a:off x="936793" y="3686226"/>
            <a:ext cx="6019478" cy="3611386"/>
          </a:xfrm>
          <a:prstGeom prst="arc">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25" name="Båge 24"/>
          <p:cNvSpPr/>
          <p:nvPr/>
        </p:nvSpPr>
        <p:spPr>
          <a:xfrm rot="2699958" flipH="1">
            <a:off x="5168867" y="3609419"/>
            <a:ext cx="6019478" cy="3611386"/>
          </a:xfrm>
          <a:prstGeom prst="arc">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grpSp>
        <p:nvGrpSpPr>
          <p:cNvPr id="26" name="Grupp 25"/>
          <p:cNvGrpSpPr/>
          <p:nvPr/>
        </p:nvGrpSpPr>
        <p:grpSpPr>
          <a:xfrm rot="18906123">
            <a:off x="5031783" y="1547349"/>
            <a:ext cx="331516" cy="234942"/>
            <a:chOff x="-1468582" y="540329"/>
            <a:chExt cx="11854646" cy="5902036"/>
          </a:xfrm>
        </p:grpSpPr>
        <p:cxnSp>
          <p:nvCxnSpPr>
            <p:cNvPr id="27" name="Rak 26"/>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Rak 27"/>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Rak 28"/>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ktangel 29"/>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Ellips 30"/>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Båge 31"/>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33" name="Grupp 32"/>
          <p:cNvGrpSpPr/>
          <p:nvPr/>
        </p:nvGrpSpPr>
        <p:grpSpPr>
          <a:xfrm rot="2711743" flipH="1">
            <a:off x="10439252" y="5157739"/>
            <a:ext cx="331516" cy="234942"/>
            <a:chOff x="-1468582" y="540329"/>
            <a:chExt cx="11854646" cy="5902036"/>
          </a:xfrm>
        </p:grpSpPr>
        <p:cxnSp>
          <p:nvCxnSpPr>
            <p:cNvPr id="34" name="Rak 33"/>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Rak 34"/>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Rak 35"/>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Rektangel 36"/>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8" name="Ellips 37"/>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9" name="Båge 38"/>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sp>
        <p:nvSpPr>
          <p:cNvPr id="41" name="textruta 40"/>
          <p:cNvSpPr txBox="1"/>
          <p:nvPr/>
        </p:nvSpPr>
        <p:spPr>
          <a:xfrm rot="18949104">
            <a:off x="316919" y="4855465"/>
            <a:ext cx="1913533" cy="369332"/>
          </a:xfrm>
          <a:prstGeom prst="rect">
            <a:avLst/>
          </a:prstGeom>
          <a:noFill/>
        </p:spPr>
        <p:txBody>
          <a:bodyPr wrap="square" rtlCol="0">
            <a:spAutoFit/>
          </a:bodyPr>
          <a:lstStyle/>
          <a:p>
            <a:r>
              <a:rPr lang="sv-SE" dirty="0" smtClean="0"/>
              <a:t>Port </a:t>
            </a:r>
            <a:r>
              <a:rPr lang="sv-SE" dirty="0" err="1" smtClean="0"/>
              <a:t>boat</a:t>
            </a:r>
            <a:r>
              <a:rPr lang="sv-SE" dirty="0" smtClean="0"/>
              <a:t> </a:t>
            </a:r>
            <a:endParaRPr lang="sv-SE" dirty="0"/>
          </a:p>
        </p:txBody>
      </p:sp>
      <p:sp>
        <p:nvSpPr>
          <p:cNvPr id="42" name="textruta 41"/>
          <p:cNvSpPr txBox="1"/>
          <p:nvPr/>
        </p:nvSpPr>
        <p:spPr>
          <a:xfrm rot="2734388">
            <a:off x="10247043" y="4961475"/>
            <a:ext cx="1775177" cy="369332"/>
          </a:xfrm>
          <a:prstGeom prst="rect">
            <a:avLst/>
          </a:prstGeom>
          <a:noFill/>
        </p:spPr>
        <p:txBody>
          <a:bodyPr wrap="square" rtlCol="0">
            <a:spAutoFit/>
          </a:bodyPr>
          <a:lstStyle/>
          <a:p>
            <a:r>
              <a:rPr lang="sv-SE" dirty="0" smtClean="0"/>
              <a:t>Starboard </a:t>
            </a:r>
            <a:r>
              <a:rPr lang="sv-SE" dirty="0" err="1" smtClean="0"/>
              <a:t>boat</a:t>
            </a:r>
            <a:endParaRPr lang="sv-SE" dirty="0"/>
          </a:p>
        </p:txBody>
      </p:sp>
      <p:sp>
        <p:nvSpPr>
          <p:cNvPr id="43" name="textruta 42"/>
          <p:cNvSpPr txBox="1"/>
          <p:nvPr/>
        </p:nvSpPr>
        <p:spPr>
          <a:xfrm>
            <a:off x="3915210" y="5414403"/>
            <a:ext cx="4141262" cy="369332"/>
          </a:xfrm>
          <a:prstGeom prst="rect">
            <a:avLst/>
          </a:prstGeom>
          <a:noFill/>
        </p:spPr>
        <p:txBody>
          <a:bodyPr wrap="none" rtlCol="0">
            <a:spAutoFit/>
          </a:bodyPr>
          <a:lstStyle/>
          <a:p>
            <a:r>
              <a:rPr lang="sv-SE" dirty="0" err="1" smtClean="0"/>
              <a:t>Click</a:t>
            </a:r>
            <a:r>
              <a:rPr lang="sv-SE" dirty="0" smtClean="0"/>
              <a:t> for the same animation </a:t>
            </a:r>
            <a:r>
              <a:rPr lang="sv-SE" dirty="0" err="1" smtClean="0"/>
              <a:t>once</a:t>
            </a:r>
            <a:r>
              <a:rPr lang="sv-SE" dirty="0" smtClean="0"/>
              <a:t> </a:t>
            </a:r>
            <a:r>
              <a:rPr lang="sv-SE" dirty="0" err="1" smtClean="0"/>
              <a:t>again</a:t>
            </a:r>
            <a:r>
              <a:rPr lang="is-IS" dirty="0" smtClean="0"/>
              <a:t>….</a:t>
            </a:r>
            <a:endParaRPr lang="sv-SE" dirty="0"/>
          </a:p>
        </p:txBody>
      </p:sp>
      <p:cxnSp>
        <p:nvCxnSpPr>
          <p:cNvPr id="44" name="Rak 43"/>
          <p:cNvCxnSpPr/>
          <p:nvPr/>
        </p:nvCxnSpPr>
        <p:spPr>
          <a:xfrm flipV="1">
            <a:off x="2659998" y="1065867"/>
            <a:ext cx="4896354" cy="3153438"/>
          </a:xfrm>
          <a:prstGeom prst="line">
            <a:avLst/>
          </a:prstGeom>
          <a:ln w="3175">
            <a:solidFill>
              <a:schemeClr val="accent1">
                <a:alpha val="42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90545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fill="hold" nodeType="withEffect">
                                  <p:stCondLst>
                                    <p:cond delay="0"/>
                                  </p:stCondLst>
                                  <p:childTnLst>
                                    <p:animMotion origin="layout" path="M 5E-6 -1.85185E-6 L 0.15442 -0.27152 " pathEditMode="relative" rAng="0" ptsTypes="AA">
                                      <p:cBhvr>
                                        <p:cTn id="6" dur="5000" fill="hold"/>
                                        <p:tgtEl>
                                          <p:spTgt spid="4"/>
                                        </p:tgtEl>
                                        <p:attrNameLst>
                                          <p:attrName>ppt_x</p:attrName>
                                          <p:attrName>ppt_y</p:attrName>
                                        </p:attrNameLst>
                                      </p:cBhvr>
                                      <p:rCtr x="7773" y="-13495"/>
                                    </p:animMotion>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par>
                                <p:cTn id="7" presetID="0" presetClass="path" presetSubtype="0" fill="hold" nodeType="withEffect">
                                  <p:stCondLst>
                                    <p:cond delay="0"/>
                                  </p:stCondLst>
                                  <p:childTnLst>
                                    <p:animMotion origin="layout" path="M 4.16667E-6 -3.33333E-6 L -0.11758 -0.20162 " pathEditMode="relative" rAng="0" ptsTypes="AA">
                                      <p:cBhvr>
                                        <p:cTn id="8" dur="5000" fill="hold"/>
                                        <p:tgtEl>
                                          <p:spTgt spid="11"/>
                                        </p:tgtEl>
                                        <p:attrNameLst>
                                          <p:attrName>ppt_x</p:attrName>
                                          <p:attrName>ppt_y</p:attrName>
                                        </p:attrNameLst>
                                      </p:cBhvr>
                                      <p:rCtr x="-5820" y="-10069"/>
                                    </p:animMotion>
                                  </p:childTnLst>
                                  <p:subTnLst>
                                    <p:set>
                                      <p:cBhvr override="childStyle">
                                        <p:cTn dur="1" fill="hold" display="0" masterRel="sameClick" afterEffect="1">
                                          <p:stCondLst>
                                            <p:cond evt="end" delay="0">
                                              <p:tn val="7"/>
                                            </p:cond>
                                          </p:stCondLst>
                                        </p:cTn>
                                        <p:tgtEl>
                                          <p:spTgt spid="11"/>
                                        </p:tgtEl>
                                        <p:attrNameLst>
                                          <p:attrName>style.visibility</p:attrName>
                                        </p:attrNameLst>
                                      </p:cBhvr>
                                      <p:to>
                                        <p:strVal val="hidden"/>
                                      </p:to>
                                    </p:set>
                                  </p:subTnLst>
                                </p:cTn>
                              </p:par>
                            </p:childTnLst>
                          </p:cTn>
                        </p:par>
                        <p:par>
                          <p:cTn id="9" fill="hold">
                            <p:stCondLst>
                              <p:cond delay="5000"/>
                            </p:stCondLst>
                            <p:childTnLst>
                              <p:par>
                                <p:cTn id="10" presetID="1" presetClass="entr" presetSubtype="0" fill="hold" nodeType="afterEffect">
                                  <p:stCondLst>
                                    <p:cond delay="0"/>
                                  </p:stCondLst>
                                  <p:childTnLst>
                                    <p:set>
                                      <p:cBhvr>
                                        <p:cTn id="11" dur="1" fill="hold">
                                          <p:stCondLst>
                                            <p:cond delay="0"/>
                                          </p:stCondLst>
                                        </p:cTn>
                                        <p:tgtEl>
                                          <p:spTgt spid="26"/>
                                        </p:tgtEl>
                                        <p:attrNameLst>
                                          <p:attrName>style.visibility</p:attrName>
                                        </p:attrNameLst>
                                      </p:cBhvr>
                                      <p:to>
                                        <p:strVal val="visible"/>
                                      </p:to>
                                    </p:set>
                                  </p:childTnLst>
                                </p:cTn>
                              </p:par>
                            </p:childTnLst>
                          </p:cTn>
                        </p:par>
                        <p:par>
                          <p:cTn id="12" fill="hold">
                            <p:stCondLst>
                              <p:cond delay="5000"/>
                            </p:stCondLst>
                            <p:childTnLst>
                              <p:par>
                                <p:cTn id="13" presetID="1" presetClass="entr" presetSubtype="0" fill="hold" nodeType="after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par>
                          <p:cTn id="15" fill="hold">
                            <p:stCondLst>
                              <p:cond delay="5000"/>
                            </p:stCondLst>
                            <p:childTnLst>
                              <p:par>
                                <p:cTn id="16" presetID="0" presetClass="path" presetSubtype="0" fill="hold" nodeType="afterEffect">
                                  <p:stCondLst>
                                    <p:cond delay="0"/>
                                  </p:stCondLst>
                                  <p:childTnLst>
                                    <p:animMotion origin="layout" path="M 6.875E-6 3.7037E-6 C 0.00521 -0.00741 0.01042 -0.01458 0.01849 -0.02315 C 0.02657 -0.03171 0.03451 -0.04583 0.04831 -0.05185 C 0.06198 -0.05787 0.08399 -0.06204 0.10092 -0.05949 C 0.11797 -0.05694 0.13542 -0.04907 0.15001 -0.03634 C 0.16446 -0.02384 0.17813 -0.00532 0.18842 0.01644 C 0.19857 0.03819 0.20652 0.06829 0.21133 0.09352 C 0.21602 0.11875 0.21641 0.14954 0.21693 0.16736 C 0.21745 0.18519 0.21576 0.19236 0.21446 0.20023 " pathEditMode="relative" ptsTypes="AAAAAAAAA">
                                      <p:cBhvr>
                                        <p:cTn id="17" dur="5000" fill="hold"/>
                                        <p:tgtEl>
                                          <p:spTgt spid="26"/>
                                        </p:tgtEl>
                                        <p:attrNameLst>
                                          <p:attrName>ppt_x</p:attrName>
                                          <p:attrName>ppt_y</p:attrName>
                                        </p:attrNameLst>
                                      </p:cBhvr>
                                    </p:animMotion>
                                  </p:childTnLst>
                                </p:cTn>
                              </p:par>
                              <p:par>
                                <p:cTn id="18" presetID="8" presetClass="emph" presetSubtype="0" fill="hold" nodeType="withEffect">
                                  <p:stCondLst>
                                    <p:cond delay="0"/>
                                  </p:stCondLst>
                                  <p:childTnLst>
                                    <p:animRot by="9000000">
                                      <p:cBhvr>
                                        <p:cTn id="19" dur="5000" fill="hold"/>
                                        <p:tgtEl>
                                          <p:spTgt spid="26"/>
                                        </p:tgtEl>
                                        <p:attrNameLst>
                                          <p:attrName>r</p:attrName>
                                        </p:attrNameLst>
                                      </p:cBhvr>
                                    </p:animRot>
                                  </p:childTnLst>
                                </p:cTn>
                              </p:par>
                              <p:par>
                                <p:cTn id="20" presetID="0" presetClass="path" presetSubtype="0" fill="hold" nodeType="withEffect">
                                  <p:stCondLst>
                                    <p:cond delay="0"/>
                                  </p:stCondLst>
                                  <p:childTnLst>
                                    <p:animMotion origin="layout" path="M -2.08333E-6 3.7037E-7 C -0.00781 -0.01597 -0.01549 -0.03148 -0.02825 -0.05602 C -0.04088 -0.08032 -0.05534 -0.11319 -0.07669 -0.14653 C -0.09765 -0.17986 -0.1319 -0.22778 -0.1556 -0.25602 C -0.17903 -0.28426 -0.2181 -0.31505 -0.2181 -0.31458 " pathEditMode="relative" rAng="0" ptsTypes="AAAAA">
                                      <p:cBhvr>
                                        <p:cTn id="21" dur="5000" fill="hold"/>
                                        <p:tgtEl>
                                          <p:spTgt spid="33"/>
                                        </p:tgtEl>
                                        <p:attrNameLst>
                                          <p:attrName>ppt_x</p:attrName>
                                          <p:attrName>ppt_y</p:attrName>
                                        </p:attrNameLst>
                                      </p:cBhvr>
                                      <p:rCtr x="-10911" y="-15741"/>
                                    </p:animMotion>
                                  </p:childTnLst>
                                </p:cTn>
                              </p:par>
                              <p:par>
                                <p:cTn id="22" presetID="8" presetClass="emph" presetSubtype="0" fill="hold" nodeType="withEffect">
                                  <p:stCondLst>
                                    <p:cond delay="0"/>
                                  </p:stCondLst>
                                  <p:childTnLst>
                                    <p:animRot by="-900000">
                                      <p:cBhvr>
                                        <p:cTn id="23" dur="2000" fill="hold"/>
                                        <p:tgtEl>
                                          <p:spTgt spid="33"/>
                                        </p:tgtEl>
                                        <p:attrNameLst>
                                          <p:attrName>r</p:attrName>
                                        </p:attrNameLst>
                                      </p:cBhvr>
                                    </p:animRot>
                                  </p:childTnLst>
                                </p:cTn>
                              </p:par>
                            </p:childTnLst>
                          </p:cTn>
                        </p:par>
                        <p:par>
                          <p:cTn id="24" fill="hold">
                            <p:stCondLst>
                              <p:cond delay="10000"/>
                            </p:stCondLst>
                            <p:childTnLst>
                              <p:par>
                                <p:cTn id="25" presetID="1" presetClass="entr" presetSubtype="0" fill="hold" nodeType="after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childTnLst>
                          </p:cTn>
                        </p:par>
                        <p:par>
                          <p:cTn id="27" fill="hold">
                            <p:stCondLst>
                              <p:cond delay="10000"/>
                            </p:stCondLst>
                            <p:childTnLst>
                              <p:par>
                                <p:cTn id="28" presetID="1" presetClass="entr" presetSubtype="0" fill="hold" nodeType="afterEffect">
                                  <p:stCondLst>
                                    <p:cond delay="0"/>
                                  </p:stCondLst>
                                  <p:childTnLst>
                                    <p:set>
                                      <p:cBhvr>
                                        <p:cTn id="29" dur="1" fill="hold">
                                          <p:stCondLst>
                                            <p:cond delay="0"/>
                                          </p:stCondLst>
                                        </p:cTn>
                                        <p:tgtEl>
                                          <p:spTgt spid="33"/>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43" presetClass="entr" presetSubtype="0" fill="hold" grpId="0" nodeType="clickEffect">
                                  <p:stCondLst>
                                    <p:cond delay="0"/>
                                  </p:stCondLst>
                                  <p:childTnLst>
                                    <p:set>
                                      <p:cBhvr>
                                        <p:cTn id="33" dur="1" fill="hold">
                                          <p:stCondLst>
                                            <p:cond delay="0"/>
                                          </p:stCondLst>
                                        </p:cTn>
                                        <p:tgtEl>
                                          <p:spTgt spid="43"/>
                                        </p:tgtEl>
                                        <p:attrNameLst>
                                          <p:attrName>style.visibility</p:attrName>
                                        </p:attrNameLst>
                                      </p:cBhvr>
                                      <p:to>
                                        <p:strVal val="visible"/>
                                      </p:to>
                                    </p:set>
                                    <p:animEffect transition="in" filter="fade">
                                      <p:cBhvr>
                                        <p:cTn id="34" dur="100"/>
                                        <p:tgtEl>
                                          <p:spTgt spid="43"/>
                                        </p:tgtEl>
                                      </p:cBhvr>
                                    </p:animEffect>
                                    <p:anim calcmode="lin" valueType="num">
                                      <p:cBhvr>
                                        <p:cTn id="35" dur="400" fill="hold"/>
                                        <p:tgtEl>
                                          <p:spTgt spid="43"/>
                                        </p:tgtEl>
                                        <p:attrNameLst>
                                          <p:attrName>ppt_x</p:attrName>
                                        </p:attrNameLst>
                                      </p:cBhvr>
                                      <p:tavLst>
                                        <p:tav tm="0">
                                          <p:val>
                                            <p:strVal val="#ppt_x"/>
                                          </p:val>
                                        </p:tav>
                                        <p:tav tm="100000">
                                          <p:val>
                                            <p:strVal val="#ppt_x"/>
                                          </p:val>
                                        </p:tav>
                                      </p:tavLst>
                                    </p:anim>
                                    <p:anim calcmode="lin" valueType="num">
                                      <p:cBhvr>
                                        <p:cTn id="36" dur="400" fill="hold"/>
                                        <p:tgtEl>
                                          <p:spTgt spid="43"/>
                                        </p:tgtEl>
                                        <p:attrNameLst>
                                          <p:attrName>ppt_y</p:attrName>
                                        </p:attrNameLst>
                                      </p:cBhvr>
                                      <p:tavLst>
                                        <p:tav tm="0">
                                          <p:val>
                                            <p:strVal val="#ppt_y+0.31"/>
                                          </p:val>
                                        </p:tav>
                                        <p:tav tm="100000">
                                          <p:val>
                                            <p:strVal val="#ppt_y+0.31"/>
                                          </p:val>
                                        </p:tav>
                                      </p:tavLst>
                                    </p:anim>
                                    <p:anim calcmode="lin" valueType="num">
                                      <p:cBhvr>
                                        <p:cTn id="37" dur="600" decel="50000" fill="hold">
                                          <p:stCondLst>
                                            <p:cond delay="400"/>
                                          </p:stCondLst>
                                        </p:cTn>
                                        <p:tgtEl>
                                          <p:spTgt spid="4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8" dur="600" decel="50000" fill="hold">
                                          <p:stCondLst>
                                            <p:cond delay="400"/>
                                          </p:stCondLst>
                                        </p:cTn>
                                        <p:tgtEl>
                                          <p:spTgt spid="4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 3"/>
          <p:cNvGrpSpPr/>
          <p:nvPr/>
        </p:nvGrpSpPr>
        <p:grpSpPr>
          <a:xfrm rot="18906123">
            <a:off x="3149486" y="3409230"/>
            <a:ext cx="331516" cy="234942"/>
            <a:chOff x="-1468582" y="540329"/>
            <a:chExt cx="11854646" cy="5902036"/>
          </a:xfrm>
        </p:grpSpPr>
        <p:cxnSp>
          <p:nvCxnSpPr>
            <p:cNvPr id="5" name="Rak 4"/>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Rak 5"/>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Rak 6"/>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ktangel 7"/>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Ellips 8"/>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Båge 9"/>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11" name="Grupp 10"/>
          <p:cNvGrpSpPr/>
          <p:nvPr/>
        </p:nvGrpSpPr>
        <p:grpSpPr>
          <a:xfrm rot="2711743" flipH="1">
            <a:off x="11843055" y="6540141"/>
            <a:ext cx="331516" cy="234942"/>
            <a:chOff x="-1468582" y="540329"/>
            <a:chExt cx="11854646" cy="5902036"/>
          </a:xfrm>
        </p:grpSpPr>
        <p:cxnSp>
          <p:nvCxnSpPr>
            <p:cNvPr id="12" name="Rak 11"/>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ktangel 14"/>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Ellips 15"/>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Båge 16"/>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cxnSp>
        <p:nvCxnSpPr>
          <p:cNvPr id="18" name="Rak 17"/>
          <p:cNvCxnSpPr/>
          <p:nvPr/>
        </p:nvCxnSpPr>
        <p:spPr>
          <a:xfrm flipV="1">
            <a:off x="0" y="378000"/>
            <a:ext cx="6480000" cy="648000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H="1" flipV="1">
            <a:off x="5712000" y="378000"/>
            <a:ext cx="6480000" cy="648000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1" name="Ring 20"/>
          <p:cNvSpPr/>
          <p:nvPr/>
        </p:nvSpPr>
        <p:spPr>
          <a:xfrm>
            <a:off x="4773192" y="1214820"/>
            <a:ext cx="3078690" cy="2923895"/>
          </a:xfrm>
          <a:prstGeom prst="donut">
            <a:avLst>
              <a:gd name="adj" fmla="val 0"/>
            </a:avLst>
          </a:prstGeom>
          <a:solidFill>
            <a:srgbClr val="0070C0"/>
          </a:solidFill>
          <a:ln w="9525">
            <a:solidFill>
              <a:schemeClr val="accent1">
                <a:shade val="50000"/>
                <a:alpha val="4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2" name="Båge 21"/>
          <p:cNvSpPr/>
          <p:nvPr/>
        </p:nvSpPr>
        <p:spPr>
          <a:xfrm rot="18900042">
            <a:off x="936793" y="3686226"/>
            <a:ext cx="6019478" cy="3611386"/>
          </a:xfrm>
          <a:prstGeom prst="arc">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23" name="Båge 22"/>
          <p:cNvSpPr/>
          <p:nvPr/>
        </p:nvSpPr>
        <p:spPr>
          <a:xfrm rot="2699958" flipH="1">
            <a:off x="5168867" y="3609419"/>
            <a:ext cx="6019478" cy="3611386"/>
          </a:xfrm>
          <a:prstGeom prst="arc">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grpSp>
        <p:nvGrpSpPr>
          <p:cNvPr id="24" name="Grupp 23"/>
          <p:cNvGrpSpPr/>
          <p:nvPr/>
        </p:nvGrpSpPr>
        <p:grpSpPr>
          <a:xfrm rot="18906123">
            <a:off x="5031783" y="1547349"/>
            <a:ext cx="331516" cy="234942"/>
            <a:chOff x="-1468582" y="540329"/>
            <a:chExt cx="11854646" cy="5902036"/>
          </a:xfrm>
        </p:grpSpPr>
        <p:cxnSp>
          <p:nvCxnSpPr>
            <p:cNvPr id="25" name="Rak 24"/>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Rak 25"/>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Rak 26"/>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ektangel 27"/>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9" name="Ellips 28"/>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Båge 29"/>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31" name="Grupp 30"/>
          <p:cNvGrpSpPr/>
          <p:nvPr/>
        </p:nvGrpSpPr>
        <p:grpSpPr>
          <a:xfrm rot="2711743" flipH="1">
            <a:off x="10439252" y="5157739"/>
            <a:ext cx="331516" cy="234942"/>
            <a:chOff x="-1468582" y="540329"/>
            <a:chExt cx="11854646" cy="5902036"/>
          </a:xfrm>
        </p:grpSpPr>
        <p:cxnSp>
          <p:nvCxnSpPr>
            <p:cNvPr id="32" name="Rak 31"/>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Rak 32"/>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Rak 33"/>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Rektangel 34"/>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6" name="Ellips 35"/>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7" name="Båge 36"/>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sp>
        <p:nvSpPr>
          <p:cNvPr id="38" name="textruta 37"/>
          <p:cNvSpPr txBox="1"/>
          <p:nvPr/>
        </p:nvSpPr>
        <p:spPr>
          <a:xfrm rot="18949104">
            <a:off x="316919" y="4855465"/>
            <a:ext cx="1913533" cy="369332"/>
          </a:xfrm>
          <a:prstGeom prst="rect">
            <a:avLst/>
          </a:prstGeom>
          <a:noFill/>
        </p:spPr>
        <p:txBody>
          <a:bodyPr wrap="square" rtlCol="0">
            <a:spAutoFit/>
          </a:bodyPr>
          <a:lstStyle/>
          <a:p>
            <a:r>
              <a:rPr lang="sv-SE" dirty="0" smtClean="0"/>
              <a:t>Port </a:t>
            </a:r>
            <a:r>
              <a:rPr lang="sv-SE" dirty="0" err="1" smtClean="0"/>
              <a:t>boat</a:t>
            </a:r>
            <a:r>
              <a:rPr lang="sv-SE" dirty="0" smtClean="0"/>
              <a:t> </a:t>
            </a:r>
            <a:endParaRPr lang="sv-SE" dirty="0"/>
          </a:p>
        </p:txBody>
      </p:sp>
      <p:sp>
        <p:nvSpPr>
          <p:cNvPr id="39" name="textruta 38"/>
          <p:cNvSpPr txBox="1"/>
          <p:nvPr/>
        </p:nvSpPr>
        <p:spPr>
          <a:xfrm rot="2734388">
            <a:off x="10247043" y="4961475"/>
            <a:ext cx="1775177" cy="369332"/>
          </a:xfrm>
          <a:prstGeom prst="rect">
            <a:avLst/>
          </a:prstGeom>
          <a:noFill/>
        </p:spPr>
        <p:txBody>
          <a:bodyPr wrap="square" rtlCol="0">
            <a:spAutoFit/>
          </a:bodyPr>
          <a:lstStyle/>
          <a:p>
            <a:r>
              <a:rPr lang="sv-SE" dirty="0" smtClean="0"/>
              <a:t>Starboard </a:t>
            </a:r>
            <a:r>
              <a:rPr lang="sv-SE" dirty="0" err="1" smtClean="0"/>
              <a:t>boat</a:t>
            </a:r>
            <a:endParaRPr lang="sv-SE" dirty="0"/>
          </a:p>
        </p:txBody>
      </p:sp>
      <p:cxnSp>
        <p:nvCxnSpPr>
          <p:cNvPr id="41" name="Rak 40"/>
          <p:cNvCxnSpPr/>
          <p:nvPr/>
        </p:nvCxnSpPr>
        <p:spPr>
          <a:xfrm flipV="1">
            <a:off x="2659998" y="1065867"/>
            <a:ext cx="4896354" cy="3153438"/>
          </a:xfrm>
          <a:prstGeom prst="line">
            <a:avLst/>
          </a:prstGeom>
          <a:ln w="3175">
            <a:solidFill>
              <a:schemeClr val="accent1">
                <a:alpha val="42000"/>
              </a:schemeClr>
            </a:solidFill>
          </a:ln>
        </p:spPr>
        <p:style>
          <a:lnRef idx="1">
            <a:schemeClr val="accent1"/>
          </a:lnRef>
          <a:fillRef idx="0">
            <a:schemeClr val="accent1"/>
          </a:fillRef>
          <a:effectRef idx="0">
            <a:schemeClr val="accent1"/>
          </a:effectRef>
          <a:fontRef idx="minor">
            <a:schemeClr val="tx1"/>
          </a:fontRef>
        </p:style>
      </p:cxnSp>
      <p:sp>
        <p:nvSpPr>
          <p:cNvPr id="195" name="textruta 194"/>
          <p:cNvSpPr txBox="1"/>
          <p:nvPr/>
        </p:nvSpPr>
        <p:spPr>
          <a:xfrm>
            <a:off x="458855" y="769257"/>
            <a:ext cx="2807655" cy="1754326"/>
          </a:xfrm>
          <a:prstGeom prst="rect">
            <a:avLst/>
          </a:prstGeom>
          <a:noFill/>
        </p:spPr>
        <p:txBody>
          <a:bodyPr wrap="square" rtlCol="0">
            <a:spAutoFit/>
          </a:bodyPr>
          <a:lstStyle/>
          <a:p>
            <a:r>
              <a:rPr lang="sv-SE" dirty="0" smtClean="0"/>
              <a:t>The port yacht has </a:t>
            </a:r>
            <a:r>
              <a:rPr lang="sv-SE" dirty="0"/>
              <a:t>to be </a:t>
            </a:r>
            <a:r>
              <a:rPr lang="sv-SE" dirty="0" err="1"/>
              <a:t>very</a:t>
            </a:r>
            <a:r>
              <a:rPr lang="sv-SE" dirty="0"/>
              <a:t> far in </a:t>
            </a:r>
            <a:r>
              <a:rPr lang="sv-SE" dirty="0" smtClean="0"/>
              <a:t>front to </a:t>
            </a:r>
            <a:r>
              <a:rPr lang="sv-SE" dirty="0" err="1" smtClean="0"/>
              <a:t>sync</a:t>
            </a:r>
            <a:r>
              <a:rPr lang="sv-SE" dirty="0" smtClean="0"/>
              <a:t> </a:t>
            </a:r>
            <a:r>
              <a:rPr lang="sv-SE" dirty="0" err="1" smtClean="0"/>
              <a:t>with</a:t>
            </a:r>
            <a:r>
              <a:rPr lang="sv-SE" dirty="0" smtClean="0"/>
              <a:t> the starboard. </a:t>
            </a:r>
            <a:r>
              <a:rPr lang="sv-SE" dirty="0"/>
              <a:t>The animation show the </a:t>
            </a:r>
            <a:r>
              <a:rPr lang="sv-SE" dirty="0" err="1"/>
              <a:t>absurdity</a:t>
            </a:r>
            <a:r>
              <a:rPr lang="sv-SE" dirty="0"/>
              <a:t> in </a:t>
            </a:r>
            <a:r>
              <a:rPr lang="sv-SE" dirty="0" err="1"/>
              <a:t>that</a:t>
            </a:r>
            <a:r>
              <a:rPr lang="sv-SE" dirty="0"/>
              <a:t> </a:t>
            </a:r>
            <a:r>
              <a:rPr lang="sv-SE" dirty="0" err="1"/>
              <a:t>move</a:t>
            </a:r>
            <a:r>
              <a:rPr lang="sv-SE" dirty="0"/>
              <a:t>. </a:t>
            </a:r>
          </a:p>
          <a:p>
            <a:endParaRPr lang="sv-SE" dirty="0"/>
          </a:p>
        </p:txBody>
      </p:sp>
    </p:spTree>
    <p:extLst>
      <p:ext uri="{BB962C8B-B14F-4D97-AF65-F5344CB8AC3E}">
        <p14:creationId xmlns:p14="http://schemas.microsoft.com/office/powerpoint/2010/main" val="13112994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fill="hold" nodeType="withEffect">
                                  <p:stCondLst>
                                    <p:cond delay="0"/>
                                  </p:stCondLst>
                                  <p:childTnLst>
                                    <p:animMotion origin="layout" path="M 5E-6 -1.85185E-6 L 0.15442 -0.27152 " pathEditMode="relative" rAng="0" ptsTypes="AA">
                                      <p:cBhvr>
                                        <p:cTn id="6" dur="5000" fill="hold"/>
                                        <p:tgtEl>
                                          <p:spTgt spid="4"/>
                                        </p:tgtEl>
                                        <p:attrNameLst>
                                          <p:attrName>ppt_x</p:attrName>
                                          <p:attrName>ppt_y</p:attrName>
                                        </p:attrNameLst>
                                      </p:cBhvr>
                                      <p:rCtr x="7773" y="-13495"/>
                                    </p:animMotion>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par>
                                <p:cTn id="7" presetID="0" presetClass="path" presetSubtype="0" fill="hold" nodeType="withEffect">
                                  <p:stCondLst>
                                    <p:cond delay="0"/>
                                  </p:stCondLst>
                                  <p:childTnLst>
                                    <p:animMotion origin="layout" path="M 4.16667E-6 -3.33333E-6 L -0.11758 -0.20162 " pathEditMode="relative" rAng="0" ptsTypes="AA">
                                      <p:cBhvr>
                                        <p:cTn id="8" dur="5000" fill="hold"/>
                                        <p:tgtEl>
                                          <p:spTgt spid="11"/>
                                        </p:tgtEl>
                                        <p:attrNameLst>
                                          <p:attrName>ppt_x</p:attrName>
                                          <p:attrName>ppt_y</p:attrName>
                                        </p:attrNameLst>
                                      </p:cBhvr>
                                      <p:rCtr x="-5820" y="-10069"/>
                                    </p:animMotion>
                                  </p:childTnLst>
                                  <p:subTnLst>
                                    <p:set>
                                      <p:cBhvr override="childStyle">
                                        <p:cTn dur="1" fill="hold" display="0" masterRel="sameClick" afterEffect="1">
                                          <p:stCondLst>
                                            <p:cond evt="end" delay="0">
                                              <p:tn val="7"/>
                                            </p:cond>
                                          </p:stCondLst>
                                        </p:cTn>
                                        <p:tgtEl>
                                          <p:spTgt spid="11"/>
                                        </p:tgtEl>
                                        <p:attrNameLst>
                                          <p:attrName>style.visibility</p:attrName>
                                        </p:attrNameLst>
                                      </p:cBhvr>
                                      <p:to>
                                        <p:strVal val="hidden"/>
                                      </p:to>
                                    </p:set>
                                  </p:subTnLst>
                                </p:cTn>
                              </p:par>
                            </p:childTnLst>
                          </p:cTn>
                        </p:par>
                        <p:par>
                          <p:cTn id="9" fill="hold">
                            <p:stCondLst>
                              <p:cond delay="5000"/>
                            </p:stCondLst>
                            <p:childTnLst>
                              <p:par>
                                <p:cTn id="10" presetID="1" presetClass="entr" presetSubtype="0" fill="hold" nodeType="afterEffect">
                                  <p:stCondLst>
                                    <p:cond delay="0"/>
                                  </p:stCondLst>
                                  <p:childTnLst>
                                    <p:set>
                                      <p:cBhvr>
                                        <p:cTn id="11" dur="1" fill="hold">
                                          <p:stCondLst>
                                            <p:cond delay="0"/>
                                          </p:stCondLst>
                                        </p:cTn>
                                        <p:tgtEl>
                                          <p:spTgt spid="24"/>
                                        </p:tgtEl>
                                        <p:attrNameLst>
                                          <p:attrName>style.visibility</p:attrName>
                                        </p:attrNameLst>
                                      </p:cBhvr>
                                      <p:to>
                                        <p:strVal val="visible"/>
                                      </p:to>
                                    </p:set>
                                  </p:childTnLst>
                                </p:cTn>
                              </p:par>
                            </p:childTnLst>
                          </p:cTn>
                        </p:par>
                        <p:par>
                          <p:cTn id="12" fill="hold">
                            <p:stCondLst>
                              <p:cond delay="5000"/>
                            </p:stCondLst>
                            <p:childTnLst>
                              <p:par>
                                <p:cTn id="13" presetID="1" presetClass="entr" presetSubtype="0" fill="hold" nodeType="after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childTnLst>
                          </p:cTn>
                        </p:par>
                        <p:par>
                          <p:cTn id="15" fill="hold">
                            <p:stCondLst>
                              <p:cond delay="5000"/>
                            </p:stCondLst>
                            <p:childTnLst>
                              <p:par>
                                <p:cTn id="16" presetID="1" presetClass="entr" presetSubtype="0" fill="hold" nodeType="afterEffect">
                                  <p:stCondLst>
                                    <p:cond delay="0"/>
                                  </p:stCondLst>
                                  <p:childTnLst>
                                    <p:set>
                                      <p:cBhvr>
                                        <p:cTn id="17" dur="1" fill="hold">
                                          <p:stCondLst>
                                            <p:cond delay="0"/>
                                          </p:stCondLst>
                                        </p:cTn>
                                        <p:tgtEl>
                                          <p:spTgt spid="31"/>
                                        </p:tgtEl>
                                        <p:attrNameLst>
                                          <p:attrName>style.visibility</p:attrName>
                                        </p:attrNameLst>
                                      </p:cBhvr>
                                      <p:to>
                                        <p:strVal val="visible"/>
                                      </p:to>
                                    </p:set>
                                  </p:childTnLst>
                                </p:cTn>
                              </p:par>
                            </p:childTnLst>
                          </p:cTn>
                        </p:par>
                        <p:par>
                          <p:cTn id="18" fill="hold">
                            <p:stCondLst>
                              <p:cond delay="5000"/>
                            </p:stCondLst>
                            <p:childTnLst>
                              <p:par>
                                <p:cTn id="19" presetID="0" presetClass="path" presetSubtype="0" fill="hold" nodeType="afterEffect">
                                  <p:stCondLst>
                                    <p:cond delay="0"/>
                                  </p:stCondLst>
                                  <p:childTnLst>
                                    <p:animMotion origin="layout" path="M 6.875E-6 3.7037E-6 C 0.00521 -0.00741 0.01042 -0.01458 0.01849 -0.02315 C 0.02657 -0.03171 0.03451 -0.04583 0.04831 -0.05185 C 0.06198 -0.05787 0.08399 -0.06204 0.10092 -0.05949 C 0.11797 -0.05694 0.13542 -0.04907 0.15001 -0.03634 C 0.16446 -0.02384 0.17813 -0.00532 0.18842 0.01644 C 0.19857 0.03819 0.20652 0.06829 0.21133 0.09352 C 0.21602 0.11875 0.21641 0.14954 0.21693 0.16736 C 0.21745 0.18519 0.21576 0.19236 0.21446 0.20023 " pathEditMode="relative" ptsTypes="AAAAAAAAA">
                                      <p:cBhvr>
                                        <p:cTn id="20" dur="5000" fill="hold"/>
                                        <p:tgtEl>
                                          <p:spTgt spid="24"/>
                                        </p:tgtEl>
                                        <p:attrNameLst>
                                          <p:attrName>ppt_x</p:attrName>
                                          <p:attrName>ppt_y</p:attrName>
                                        </p:attrNameLst>
                                      </p:cBhvr>
                                    </p:animMotion>
                                  </p:childTnLst>
                                </p:cTn>
                              </p:par>
                              <p:par>
                                <p:cTn id="21" presetID="8" presetClass="emph" presetSubtype="0" fill="hold" nodeType="withEffect">
                                  <p:stCondLst>
                                    <p:cond delay="0"/>
                                  </p:stCondLst>
                                  <p:childTnLst>
                                    <p:animRot by="9000000">
                                      <p:cBhvr>
                                        <p:cTn id="22" dur="5000" fill="hold"/>
                                        <p:tgtEl>
                                          <p:spTgt spid="24"/>
                                        </p:tgtEl>
                                        <p:attrNameLst>
                                          <p:attrName>r</p:attrName>
                                        </p:attrNameLst>
                                      </p:cBhvr>
                                    </p:animRot>
                                  </p:childTnLst>
                                </p:cTn>
                              </p:par>
                              <p:par>
                                <p:cTn id="23" presetID="0" presetClass="path" presetSubtype="0" fill="hold" nodeType="withEffect">
                                  <p:stCondLst>
                                    <p:cond delay="0"/>
                                  </p:stCondLst>
                                  <p:childTnLst>
                                    <p:animMotion origin="layout" path="M -2.08333E-6 3.7037E-7 C -0.00781 -0.01597 -0.01549 -0.03148 -0.02825 -0.05602 C -0.04088 -0.08032 -0.05534 -0.11319 -0.07669 -0.14653 C -0.09765 -0.17986 -0.1319 -0.22778 -0.1556 -0.25602 C -0.17903 -0.28426 -0.2181 -0.31505 -0.2181 -0.31458 " pathEditMode="relative" rAng="0" ptsTypes="AAAAA">
                                      <p:cBhvr>
                                        <p:cTn id="24" dur="5000" fill="hold"/>
                                        <p:tgtEl>
                                          <p:spTgt spid="31"/>
                                        </p:tgtEl>
                                        <p:attrNameLst>
                                          <p:attrName>ppt_x</p:attrName>
                                          <p:attrName>ppt_y</p:attrName>
                                        </p:attrNameLst>
                                      </p:cBhvr>
                                      <p:rCtr x="-10911" y="-15741"/>
                                    </p:animMotion>
                                  </p:childTnLst>
                                </p:cTn>
                              </p:par>
                              <p:par>
                                <p:cTn id="25" presetID="8" presetClass="emph" presetSubtype="0" fill="hold" nodeType="withEffect">
                                  <p:stCondLst>
                                    <p:cond delay="0"/>
                                  </p:stCondLst>
                                  <p:childTnLst>
                                    <p:animRot by="-900000">
                                      <p:cBhvr>
                                        <p:cTn id="26" dur="2000" fill="hold"/>
                                        <p:tgtEl>
                                          <p:spTgt spid="31"/>
                                        </p:tgtEl>
                                        <p:attrNameLst>
                                          <p:attrName>r</p:attrName>
                                        </p:attrNameLst>
                                      </p:cBhvr>
                                    </p:animRot>
                                  </p:childTnLst>
                                </p:cTn>
                              </p:par>
                            </p:childTnLst>
                          </p:cTn>
                        </p:par>
                        <p:par>
                          <p:cTn id="27" fill="hold">
                            <p:stCondLst>
                              <p:cond delay="10000"/>
                            </p:stCondLst>
                            <p:childTnLst>
                              <p:par>
                                <p:cTn id="28" presetID="1" presetClass="entr" presetSubtype="0" fill="hold" nodeType="afterEffect">
                                  <p:stCondLst>
                                    <p:cond delay="0"/>
                                  </p:stCondLst>
                                  <p:childTnLst>
                                    <p:set>
                                      <p:cBhvr>
                                        <p:cTn id="29" dur="1" fill="hold">
                                          <p:stCondLst>
                                            <p:cond delay="0"/>
                                          </p:stCondLst>
                                        </p:cTn>
                                        <p:tgtEl>
                                          <p:spTgt spid="24"/>
                                        </p:tgtEl>
                                        <p:attrNameLst>
                                          <p:attrName>style.visibility</p:attrName>
                                        </p:attrNameLst>
                                      </p:cBhvr>
                                      <p:to>
                                        <p:strVal val="visible"/>
                                      </p:to>
                                    </p:set>
                                  </p:childTnLst>
                                </p:cTn>
                              </p:par>
                            </p:childTnLst>
                          </p:cTn>
                        </p:par>
                        <p:par>
                          <p:cTn id="30" fill="hold">
                            <p:stCondLst>
                              <p:cond delay="10000"/>
                            </p:stCondLst>
                            <p:childTnLst>
                              <p:par>
                                <p:cTn id="31" presetID="1" presetClass="entr" presetSubtype="0" fill="hold" nodeType="after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 3"/>
          <p:cNvGrpSpPr/>
          <p:nvPr/>
        </p:nvGrpSpPr>
        <p:grpSpPr>
          <a:xfrm rot="19062290">
            <a:off x="1969259" y="4579878"/>
            <a:ext cx="331516" cy="234942"/>
            <a:chOff x="-1468582" y="540329"/>
            <a:chExt cx="11854646" cy="5902036"/>
          </a:xfrm>
        </p:grpSpPr>
        <p:cxnSp>
          <p:nvCxnSpPr>
            <p:cNvPr id="5" name="Rak 4"/>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Rak 5"/>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Rak 6"/>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ktangel 7"/>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Ellips 8"/>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Båge 9"/>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11" name="Grupp 10"/>
          <p:cNvGrpSpPr/>
          <p:nvPr/>
        </p:nvGrpSpPr>
        <p:grpSpPr>
          <a:xfrm rot="2711743" flipH="1">
            <a:off x="11775691" y="6469968"/>
            <a:ext cx="331516" cy="234942"/>
            <a:chOff x="-1468582" y="540329"/>
            <a:chExt cx="11854646" cy="5902036"/>
          </a:xfrm>
        </p:grpSpPr>
        <p:cxnSp>
          <p:nvCxnSpPr>
            <p:cNvPr id="12" name="Rak 11"/>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ktangel 14"/>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Ellips 15"/>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Båge 16"/>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cxnSp>
        <p:nvCxnSpPr>
          <p:cNvPr id="18" name="Rak 17"/>
          <p:cNvCxnSpPr/>
          <p:nvPr/>
        </p:nvCxnSpPr>
        <p:spPr>
          <a:xfrm flipV="1">
            <a:off x="32170" y="378000"/>
            <a:ext cx="6480000" cy="648000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H="1" flipV="1">
            <a:off x="5712000" y="378000"/>
            <a:ext cx="6480000" cy="648000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1" name="Ring 20"/>
          <p:cNvSpPr/>
          <p:nvPr/>
        </p:nvSpPr>
        <p:spPr>
          <a:xfrm>
            <a:off x="4024526" y="1973666"/>
            <a:ext cx="3078690" cy="2923895"/>
          </a:xfrm>
          <a:prstGeom prst="donut">
            <a:avLst>
              <a:gd name="adj" fmla="val 0"/>
            </a:avLst>
          </a:prstGeom>
          <a:solidFill>
            <a:srgbClr val="0070C0"/>
          </a:solidFill>
          <a:ln w="9525">
            <a:solidFill>
              <a:schemeClr val="accent1">
                <a:shade val="50000"/>
                <a:alpha val="4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2" name="Båge 21"/>
          <p:cNvSpPr/>
          <p:nvPr/>
        </p:nvSpPr>
        <p:spPr>
          <a:xfrm rot="18900042">
            <a:off x="936793" y="3686226"/>
            <a:ext cx="6019478" cy="3611386"/>
          </a:xfrm>
          <a:prstGeom prst="arc">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23" name="Båge 22"/>
          <p:cNvSpPr/>
          <p:nvPr/>
        </p:nvSpPr>
        <p:spPr>
          <a:xfrm rot="2699958" flipH="1">
            <a:off x="5168867" y="3609419"/>
            <a:ext cx="6019478" cy="3611386"/>
          </a:xfrm>
          <a:prstGeom prst="arc">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38" name="textruta 37"/>
          <p:cNvSpPr txBox="1"/>
          <p:nvPr/>
        </p:nvSpPr>
        <p:spPr>
          <a:xfrm rot="18949104">
            <a:off x="316919" y="4855465"/>
            <a:ext cx="1913533" cy="369332"/>
          </a:xfrm>
          <a:prstGeom prst="rect">
            <a:avLst/>
          </a:prstGeom>
          <a:noFill/>
        </p:spPr>
        <p:txBody>
          <a:bodyPr wrap="square" rtlCol="0">
            <a:spAutoFit/>
          </a:bodyPr>
          <a:lstStyle/>
          <a:p>
            <a:r>
              <a:rPr lang="sv-SE" dirty="0" smtClean="0"/>
              <a:t>Port </a:t>
            </a:r>
            <a:r>
              <a:rPr lang="sv-SE" dirty="0" err="1" smtClean="0"/>
              <a:t>boat</a:t>
            </a:r>
            <a:r>
              <a:rPr lang="sv-SE" dirty="0" smtClean="0"/>
              <a:t> </a:t>
            </a:r>
            <a:endParaRPr lang="sv-SE" dirty="0"/>
          </a:p>
        </p:txBody>
      </p:sp>
      <p:sp>
        <p:nvSpPr>
          <p:cNvPr id="39" name="textruta 38"/>
          <p:cNvSpPr txBox="1"/>
          <p:nvPr/>
        </p:nvSpPr>
        <p:spPr>
          <a:xfrm rot="2734388">
            <a:off x="10247043" y="4961475"/>
            <a:ext cx="1775177" cy="369332"/>
          </a:xfrm>
          <a:prstGeom prst="rect">
            <a:avLst/>
          </a:prstGeom>
          <a:noFill/>
        </p:spPr>
        <p:txBody>
          <a:bodyPr wrap="square" rtlCol="0">
            <a:spAutoFit/>
          </a:bodyPr>
          <a:lstStyle/>
          <a:p>
            <a:r>
              <a:rPr lang="sv-SE" dirty="0" smtClean="0"/>
              <a:t>Starboard </a:t>
            </a:r>
            <a:r>
              <a:rPr lang="sv-SE" dirty="0" err="1" smtClean="0"/>
              <a:t>boat</a:t>
            </a:r>
            <a:endParaRPr lang="sv-SE" dirty="0"/>
          </a:p>
        </p:txBody>
      </p:sp>
      <p:cxnSp>
        <p:nvCxnSpPr>
          <p:cNvPr id="41" name="Rak 40"/>
          <p:cNvCxnSpPr/>
          <p:nvPr/>
        </p:nvCxnSpPr>
        <p:spPr>
          <a:xfrm flipV="1">
            <a:off x="2659998" y="1065867"/>
            <a:ext cx="4896354" cy="3153438"/>
          </a:xfrm>
          <a:prstGeom prst="line">
            <a:avLst/>
          </a:prstGeom>
          <a:ln w="3175">
            <a:solidFill>
              <a:schemeClr val="accent1">
                <a:alpha val="42000"/>
              </a:schemeClr>
            </a:solidFill>
          </a:ln>
        </p:spPr>
        <p:style>
          <a:lnRef idx="1">
            <a:schemeClr val="accent1"/>
          </a:lnRef>
          <a:fillRef idx="0">
            <a:schemeClr val="accent1"/>
          </a:fillRef>
          <a:effectRef idx="0">
            <a:schemeClr val="accent1"/>
          </a:effectRef>
          <a:fontRef idx="minor">
            <a:schemeClr val="tx1"/>
          </a:fontRef>
        </p:style>
      </p:cxnSp>
      <p:sp>
        <p:nvSpPr>
          <p:cNvPr id="195" name="textruta 194"/>
          <p:cNvSpPr txBox="1"/>
          <p:nvPr/>
        </p:nvSpPr>
        <p:spPr>
          <a:xfrm>
            <a:off x="458855" y="769257"/>
            <a:ext cx="2807655" cy="2031325"/>
          </a:xfrm>
          <a:prstGeom prst="rect">
            <a:avLst/>
          </a:prstGeom>
          <a:noFill/>
        </p:spPr>
        <p:txBody>
          <a:bodyPr wrap="square" rtlCol="0">
            <a:spAutoFit/>
          </a:bodyPr>
          <a:lstStyle/>
          <a:p>
            <a:r>
              <a:rPr lang="sv-SE" dirty="0" err="1" smtClean="0"/>
              <a:t>Here</a:t>
            </a:r>
            <a:r>
              <a:rPr lang="sv-SE" dirty="0" smtClean="0"/>
              <a:t> is a </a:t>
            </a:r>
            <a:r>
              <a:rPr lang="sv-SE" dirty="0" err="1" smtClean="0"/>
              <a:t>scene</a:t>
            </a:r>
            <a:r>
              <a:rPr lang="sv-SE" dirty="0" smtClean="0"/>
              <a:t> </a:t>
            </a:r>
            <a:r>
              <a:rPr lang="sv-SE" dirty="0" err="1" smtClean="0"/>
              <a:t>where</a:t>
            </a:r>
            <a:r>
              <a:rPr lang="sv-SE" dirty="0" smtClean="0"/>
              <a:t> the starboard </a:t>
            </a:r>
            <a:r>
              <a:rPr lang="sv-SE" dirty="0" err="1" smtClean="0"/>
              <a:t>boat</a:t>
            </a:r>
            <a:r>
              <a:rPr lang="sv-SE" dirty="0" smtClean="0"/>
              <a:t> still </a:t>
            </a:r>
            <a:r>
              <a:rPr lang="sv-SE" dirty="0" err="1" smtClean="0"/>
              <a:t>are</a:t>
            </a:r>
            <a:r>
              <a:rPr lang="sv-SE" dirty="0" smtClean="0"/>
              <a:t> far </a:t>
            </a:r>
            <a:r>
              <a:rPr lang="sv-SE" dirty="0" err="1" smtClean="0"/>
              <a:t>ahead</a:t>
            </a:r>
            <a:r>
              <a:rPr lang="sv-SE" dirty="0" smtClean="0"/>
              <a:t> and </a:t>
            </a:r>
            <a:r>
              <a:rPr lang="sv-SE" dirty="0" err="1" smtClean="0"/>
              <a:t>turns</a:t>
            </a:r>
            <a:r>
              <a:rPr lang="sv-SE" dirty="0" smtClean="0"/>
              <a:t> right </a:t>
            </a:r>
            <a:r>
              <a:rPr lang="sv-SE" dirty="0" err="1" smtClean="0"/>
              <a:t>very</a:t>
            </a:r>
            <a:r>
              <a:rPr lang="sv-SE" dirty="0" smtClean="0"/>
              <a:t> tight </a:t>
            </a:r>
            <a:r>
              <a:rPr lang="sv-SE" dirty="0" err="1" smtClean="0"/>
              <a:t>into</a:t>
            </a:r>
            <a:r>
              <a:rPr lang="sv-SE" dirty="0" smtClean="0"/>
              <a:t> the port </a:t>
            </a:r>
            <a:r>
              <a:rPr lang="sv-SE" dirty="0" err="1" smtClean="0"/>
              <a:t>boat</a:t>
            </a:r>
            <a:r>
              <a:rPr lang="sv-SE" dirty="0" smtClean="0"/>
              <a:t>. It is still </a:t>
            </a:r>
            <a:r>
              <a:rPr lang="sv-SE" dirty="0" err="1" smtClean="0"/>
              <a:t>very</a:t>
            </a:r>
            <a:r>
              <a:rPr lang="sv-SE" dirty="0" smtClean="0"/>
              <a:t> </a:t>
            </a:r>
            <a:r>
              <a:rPr lang="sv-SE" dirty="0" err="1" smtClean="0"/>
              <a:t>improbable</a:t>
            </a:r>
            <a:r>
              <a:rPr lang="sv-SE" dirty="0" smtClean="0"/>
              <a:t> </a:t>
            </a:r>
            <a:r>
              <a:rPr lang="sv-SE" dirty="0" err="1" smtClean="0"/>
              <a:t>that</a:t>
            </a:r>
            <a:r>
              <a:rPr lang="sv-SE" dirty="0" smtClean="0"/>
              <a:t> a portyacht </a:t>
            </a:r>
            <a:r>
              <a:rPr lang="sv-SE" dirty="0" err="1" smtClean="0"/>
              <a:t>would</a:t>
            </a:r>
            <a:r>
              <a:rPr lang="sv-SE" dirty="0" smtClean="0"/>
              <a:t> </a:t>
            </a:r>
            <a:r>
              <a:rPr lang="sv-SE" dirty="0" err="1" smtClean="0"/>
              <a:t>turn</a:t>
            </a:r>
            <a:r>
              <a:rPr lang="sv-SE" dirty="0" smtClean="0"/>
              <a:t> right like </a:t>
            </a:r>
            <a:r>
              <a:rPr lang="sv-SE" dirty="0" err="1" smtClean="0"/>
              <a:t>this</a:t>
            </a:r>
            <a:r>
              <a:rPr lang="sv-SE" dirty="0" smtClean="0"/>
              <a:t>.</a:t>
            </a:r>
            <a:endParaRPr lang="sv-SE" dirty="0"/>
          </a:p>
        </p:txBody>
      </p:sp>
      <p:grpSp>
        <p:nvGrpSpPr>
          <p:cNvPr id="40" name="Grupp 39"/>
          <p:cNvGrpSpPr/>
          <p:nvPr/>
        </p:nvGrpSpPr>
        <p:grpSpPr>
          <a:xfrm rot="19257159">
            <a:off x="4245465" y="2324903"/>
            <a:ext cx="331516" cy="234942"/>
            <a:chOff x="-1468582" y="540329"/>
            <a:chExt cx="11854646" cy="5902036"/>
          </a:xfrm>
        </p:grpSpPr>
        <p:cxnSp>
          <p:nvCxnSpPr>
            <p:cNvPr id="42" name="Rak 41"/>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Rak 42"/>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Rak 43"/>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Rektangel 44"/>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Ellips 45"/>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7" name="Båge 46"/>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48" name="Grupp 47"/>
          <p:cNvGrpSpPr/>
          <p:nvPr/>
        </p:nvGrpSpPr>
        <p:grpSpPr>
          <a:xfrm rot="2711743" flipH="1">
            <a:off x="9822666" y="4523600"/>
            <a:ext cx="331516" cy="234942"/>
            <a:chOff x="-1468582" y="540329"/>
            <a:chExt cx="11854646" cy="5902036"/>
          </a:xfrm>
        </p:grpSpPr>
        <p:cxnSp>
          <p:nvCxnSpPr>
            <p:cNvPr id="49" name="Rak 48"/>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Rak 49"/>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Rak 50"/>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Rektangel 51"/>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3" name="Ellips 52"/>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Båge 53"/>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62" name="Grupp 61"/>
          <p:cNvGrpSpPr/>
          <p:nvPr/>
        </p:nvGrpSpPr>
        <p:grpSpPr>
          <a:xfrm rot="19062290">
            <a:off x="4243801" y="2326676"/>
            <a:ext cx="331516" cy="234942"/>
            <a:chOff x="-1468582" y="540329"/>
            <a:chExt cx="11854646" cy="5902036"/>
          </a:xfrm>
        </p:grpSpPr>
        <p:cxnSp>
          <p:nvCxnSpPr>
            <p:cNvPr id="63" name="Rak 62"/>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Rak 63"/>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Rak 64"/>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66" name="Rektangel 65"/>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7" name="Ellips 66"/>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8" name="Båge 67"/>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69" name="Grupp 68"/>
          <p:cNvGrpSpPr/>
          <p:nvPr/>
        </p:nvGrpSpPr>
        <p:grpSpPr>
          <a:xfrm rot="2711743" flipH="1">
            <a:off x="9825942" y="4526899"/>
            <a:ext cx="331516" cy="234942"/>
            <a:chOff x="-1468582" y="540329"/>
            <a:chExt cx="11854646" cy="5902036"/>
          </a:xfrm>
        </p:grpSpPr>
        <p:cxnSp>
          <p:nvCxnSpPr>
            <p:cNvPr id="70" name="Rak 69"/>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Rak 70"/>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Rak 71"/>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73" name="Rektangel 72"/>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4" name="Ellips 73"/>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5" name="Båge 74"/>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sp>
        <p:nvSpPr>
          <p:cNvPr id="2" name="textruta 1"/>
          <p:cNvSpPr txBox="1"/>
          <p:nvPr/>
        </p:nvSpPr>
        <p:spPr>
          <a:xfrm>
            <a:off x="3874168" y="5526505"/>
            <a:ext cx="4162927" cy="923330"/>
          </a:xfrm>
          <a:prstGeom prst="rect">
            <a:avLst/>
          </a:prstGeom>
          <a:noFill/>
        </p:spPr>
        <p:txBody>
          <a:bodyPr wrap="square" rtlCol="0">
            <a:spAutoFit/>
          </a:bodyPr>
          <a:lstStyle/>
          <a:p>
            <a:r>
              <a:rPr lang="sv-SE" dirty="0" smtClean="0"/>
              <a:t>And </a:t>
            </a:r>
            <a:r>
              <a:rPr lang="sv-SE" dirty="0" err="1" smtClean="0"/>
              <a:t>if</a:t>
            </a:r>
            <a:r>
              <a:rPr lang="sv-SE" dirty="0" smtClean="0"/>
              <a:t> the port </a:t>
            </a:r>
            <a:r>
              <a:rPr lang="sv-SE" dirty="0" err="1" smtClean="0"/>
              <a:t>boat</a:t>
            </a:r>
            <a:r>
              <a:rPr lang="sv-SE" dirty="0" smtClean="0"/>
              <a:t> </a:t>
            </a:r>
            <a:r>
              <a:rPr lang="sv-SE" dirty="0" err="1" smtClean="0"/>
              <a:t>turns</a:t>
            </a:r>
            <a:r>
              <a:rPr lang="sv-SE" dirty="0" smtClean="0"/>
              <a:t> right </a:t>
            </a:r>
            <a:r>
              <a:rPr lang="sv-SE" dirty="0" err="1" smtClean="0"/>
              <a:t>there</a:t>
            </a:r>
            <a:r>
              <a:rPr lang="sv-SE" dirty="0" smtClean="0"/>
              <a:t> the the starboard </a:t>
            </a:r>
            <a:r>
              <a:rPr lang="sv-SE" dirty="0" err="1" smtClean="0"/>
              <a:t>boat</a:t>
            </a:r>
            <a:r>
              <a:rPr lang="sv-SE" dirty="0" smtClean="0"/>
              <a:t> must </a:t>
            </a:r>
            <a:r>
              <a:rPr lang="sv-SE" dirty="0" err="1" smtClean="0"/>
              <a:t>keep</a:t>
            </a:r>
            <a:r>
              <a:rPr lang="sv-SE" dirty="0" smtClean="0"/>
              <a:t> on straight or </a:t>
            </a:r>
            <a:r>
              <a:rPr lang="sv-SE" dirty="0" err="1" smtClean="0"/>
              <a:t>steer</a:t>
            </a:r>
            <a:r>
              <a:rPr lang="sv-SE" dirty="0" smtClean="0"/>
              <a:t> right.</a:t>
            </a:r>
            <a:endParaRPr lang="sv-SE" dirty="0"/>
          </a:p>
        </p:txBody>
      </p:sp>
      <p:sp>
        <p:nvSpPr>
          <p:cNvPr id="55" name="Ring 54"/>
          <p:cNvSpPr/>
          <p:nvPr/>
        </p:nvSpPr>
        <p:spPr>
          <a:xfrm>
            <a:off x="4773192" y="1214820"/>
            <a:ext cx="3078690" cy="2923895"/>
          </a:xfrm>
          <a:prstGeom prst="donut">
            <a:avLst>
              <a:gd name="adj" fmla="val 0"/>
            </a:avLst>
          </a:prstGeom>
          <a:solidFill>
            <a:srgbClr val="0070C0"/>
          </a:solidFill>
          <a:ln w="9525">
            <a:solidFill>
              <a:schemeClr val="accent1">
                <a:shade val="50000"/>
                <a:alpha val="4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Tree>
    <p:extLst>
      <p:ext uri="{BB962C8B-B14F-4D97-AF65-F5344CB8AC3E}">
        <p14:creationId xmlns:p14="http://schemas.microsoft.com/office/powerpoint/2010/main" val="86838928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fill="hold" nodeType="withEffect">
                                  <p:stCondLst>
                                    <p:cond delay="0"/>
                                  </p:stCondLst>
                                  <p:childTnLst>
                                    <p:animMotion origin="layout" path="M 2.77556E-17 -3.7037E-6 L 0.18763 -0.33402 " pathEditMode="relative" rAng="0" ptsTypes="AA">
                                      <p:cBhvr>
                                        <p:cTn id="6" dur="5000" fill="hold"/>
                                        <p:tgtEl>
                                          <p:spTgt spid="4"/>
                                        </p:tgtEl>
                                        <p:attrNameLst>
                                          <p:attrName>ppt_x</p:attrName>
                                          <p:attrName>ppt_y</p:attrName>
                                        </p:attrNameLst>
                                      </p:cBhvr>
                                      <p:rCtr x="9375" y="-16713"/>
                                    </p:animMotion>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par>
                                <p:cTn id="7" presetID="0" presetClass="path" presetSubtype="0" fill="hold" nodeType="withEffect">
                                  <p:stCondLst>
                                    <p:cond delay="0"/>
                                  </p:stCondLst>
                                  <p:childTnLst>
                                    <p:animMotion origin="layout" path="M -0.00078 0.00208 L -0.16016 -0.2838 " pathEditMode="relative" rAng="0" ptsTypes="AA">
                                      <p:cBhvr>
                                        <p:cTn id="8" dur="5000" fill="hold"/>
                                        <p:tgtEl>
                                          <p:spTgt spid="11"/>
                                        </p:tgtEl>
                                        <p:attrNameLst>
                                          <p:attrName>ppt_x</p:attrName>
                                          <p:attrName>ppt_y</p:attrName>
                                        </p:attrNameLst>
                                      </p:cBhvr>
                                      <p:rCtr x="-7943" y="-14398"/>
                                    </p:animMotion>
                                  </p:childTnLst>
                                  <p:subTnLst>
                                    <p:set>
                                      <p:cBhvr override="childStyle">
                                        <p:cTn dur="1" fill="hold" display="0" masterRel="sameClick" afterEffect="1">
                                          <p:stCondLst>
                                            <p:cond evt="end" delay="0">
                                              <p:tn val="7"/>
                                            </p:cond>
                                          </p:stCondLst>
                                        </p:cTn>
                                        <p:tgtEl>
                                          <p:spTgt spid="11"/>
                                        </p:tgtEl>
                                        <p:attrNameLst>
                                          <p:attrName>style.visibility</p:attrName>
                                        </p:attrNameLst>
                                      </p:cBhvr>
                                      <p:to>
                                        <p:strVal val="hidden"/>
                                      </p:to>
                                    </p:set>
                                  </p:subTnLst>
                                </p:cTn>
                              </p:par>
                            </p:childTnLst>
                          </p:cTn>
                        </p:par>
                        <p:par>
                          <p:cTn id="9" fill="hold">
                            <p:stCondLst>
                              <p:cond delay="5000"/>
                            </p:stCondLst>
                            <p:childTnLst>
                              <p:par>
                                <p:cTn id="10" presetID="1" presetClass="entr" presetSubtype="0" fill="hold" nodeType="afterEffect">
                                  <p:stCondLst>
                                    <p:cond delay="0"/>
                                  </p:stCondLst>
                                  <p:childTnLst>
                                    <p:set>
                                      <p:cBhvr>
                                        <p:cTn id="11" dur="1" fill="hold">
                                          <p:stCondLst>
                                            <p:cond delay="0"/>
                                          </p:stCondLst>
                                        </p:cTn>
                                        <p:tgtEl>
                                          <p:spTgt spid="40"/>
                                        </p:tgtEl>
                                        <p:attrNameLst>
                                          <p:attrName>style.visibility</p:attrName>
                                        </p:attrNameLst>
                                      </p:cBhvr>
                                      <p:to>
                                        <p:strVal val="visible"/>
                                      </p:to>
                                    </p:set>
                                  </p:childTnLst>
                                </p:cTn>
                              </p:par>
                            </p:childTnLst>
                          </p:cTn>
                        </p:par>
                        <p:par>
                          <p:cTn id="12" fill="hold">
                            <p:stCondLst>
                              <p:cond delay="5000"/>
                            </p:stCondLst>
                            <p:childTnLst>
                              <p:par>
                                <p:cTn id="13" presetID="1" presetClass="entr" presetSubtype="0" fill="hold" nodeType="afterEffect">
                                  <p:stCondLst>
                                    <p:cond delay="0"/>
                                  </p:stCondLst>
                                  <p:childTnLst>
                                    <p:set>
                                      <p:cBhvr>
                                        <p:cTn id="14" dur="1" fill="hold">
                                          <p:stCondLst>
                                            <p:cond delay="0"/>
                                          </p:stCondLst>
                                        </p:cTn>
                                        <p:tgtEl>
                                          <p:spTgt spid="48"/>
                                        </p:tgtEl>
                                        <p:attrNameLst>
                                          <p:attrName>style.visibility</p:attrName>
                                        </p:attrNameLst>
                                      </p:cBhvr>
                                      <p:to>
                                        <p:strVal val="visible"/>
                                      </p:to>
                                    </p:set>
                                  </p:childTnLst>
                                </p:cTn>
                              </p:par>
                            </p:childTnLst>
                          </p:cTn>
                        </p:par>
                        <p:par>
                          <p:cTn id="15" fill="hold">
                            <p:stCondLst>
                              <p:cond delay="5000"/>
                            </p:stCondLst>
                            <p:childTnLst>
                              <p:par>
                                <p:cTn id="16" presetID="1" presetClass="entr" presetSubtype="0" fill="hold" nodeType="afterEffect">
                                  <p:stCondLst>
                                    <p:cond delay="0"/>
                                  </p:stCondLst>
                                  <p:childTnLst>
                                    <p:set>
                                      <p:cBhvr>
                                        <p:cTn id="17" dur="1" fill="hold">
                                          <p:stCondLst>
                                            <p:cond delay="0"/>
                                          </p:stCondLst>
                                        </p:cTn>
                                        <p:tgtEl>
                                          <p:spTgt spid="62"/>
                                        </p:tgtEl>
                                        <p:attrNameLst>
                                          <p:attrName>style.visibility</p:attrName>
                                        </p:attrNameLst>
                                      </p:cBhvr>
                                      <p:to>
                                        <p:strVal val="visible"/>
                                      </p:to>
                                    </p:set>
                                  </p:childTnLst>
                                </p:cTn>
                              </p:par>
                            </p:childTnLst>
                          </p:cTn>
                        </p:par>
                        <p:par>
                          <p:cTn id="18" fill="hold">
                            <p:stCondLst>
                              <p:cond delay="5000"/>
                            </p:stCondLst>
                            <p:childTnLst>
                              <p:par>
                                <p:cTn id="19" presetID="1" presetClass="entr" presetSubtype="0" fill="hold" nodeType="afterEffect">
                                  <p:stCondLst>
                                    <p:cond delay="0"/>
                                  </p:stCondLst>
                                  <p:childTnLst>
                                    <p:set>
                                      <p:cBhvr>
                                        <p:cTn id="20" dur="1" fill="hold">
                                          <p:stCondLst>
                                            <p:cond delay="0"/>
                                          </p:stCondLst>
                                        </p:cTn>
                                        <p:tgtEl>
                                          <p:spTgt spid="69"/>
                                        </p:tgtEl>
                                        <p:attrNameLst>
                                          <p:attrName>style.visibility</p:attrName>
                                        </p:attrNameLst>
                                      </p:cBhvr>
                                      <p:to>
                                        <p:strVal val="visible"/>
                                      </p:to>
                                    </p:set>
                                  </p:childTnLst>
                                </p:cTn>
                              </p:par>
                              <p:par>
                                <p:cTn id="21" presetID="0" presetClass="path" presetSubtype="0" fill="hold" nodeType="withEffect">
                                  <p:stCondLst>
                                    <p:cond delay="0"/>
                                  </p:stCondLst>
                                  <p:childTnLst>
                                    <p:animMotion origin="layout" path="M 1.25E-6 0 C 0.00716 -0.0125 0.01445 -0.02477 0.02239 -0.03472 C 0.03034 -0.04468 0.0388 -0.05278 0.04752 -0.0588 C 0.05638 -0.06528 0.06536 -0.07014 0.07526 -0.07269 C 0.08529 -0.075 0.09792 -0.07593 0.10781 -0.07384 C 0.11758 -0.07153 0.12513 -0.06713 0.1345 -0.06019 C 0.14375 -0.05301 0.15469 -0.04398 0.1638 -0.03148 C 0.17305 -0.01921 0.18229 -0.00324 0.18958 0.01366 C 0.19674 0.03079 0.20742 0.0706 0.20742 0.07106 " pathEditMode="relative" rAng="0" ptsTypes="AAAAAAAAA">
                                      <p:cBhvr>
                                        <p:cTn id="22" dur="4000" fill="hold"/>
                                        <p:tgtEl>
                                          <p:spTgt spid="40"/>
                                        </p:tgtEl>
                                        <p:attrNameLst>
                                          <p:attrName>ppt_x</p:attrName>
                                          <p:attrName>ppt_y</p:attrName>
                                        </p:attrNameLst>
                                      </p:cBhvr>
                                      <p:rCtr x="10365" y="-208"/>
                                    </p:animMotion>
                                  </p:childTnLst>
                                </p:cTn>
                              </p:par>
                              <p:par>
                                <p:cTn id="23" presetID="0" presetClass="path" presetSubtype="0" fill="hold" nodeType="withEffect">
                                  <p:stCondLst>
                                    <p:cond delay="0"/>
                                  </p:stCondLst>
                                  <p:childTnLst>
                                    <p:animMotion origin="layout" path="M 4.16667E-7 -8.67362E-19 C -0.0082 -0.01504 -0.01641 -0.02986 -0.02943 -0.05139 C -0.04245 -0.07268 -0.06042 -0.10486 -0.07825 -0.1287 C -0.09622 -0.15254 -0.11875 -0.17708 -0.13698 -0.19444 C -0.15534 -0.2118 -0.17148 -0.22477 -0.18802 -0.2331 C -0.20469 -0.24143 -0.22721 -0.24259 -0.23646 -0.24467 C -0.24557 -0.24653 -0.24297 -0.24467 -0.24297 -0.24467 " pathEditMode="relative" ptsTypes="AAAAAAA">
                                      <p:cBhvr>
                                        <p:cTn id="24" dur="4000" fill="hold"/>
                                        <p:tgtEl>
                                          <p:spTgt spid="48"/>
                                        </p:tgtEl>
                                        <p:attrNameLst>
                                          <p:attrName>ppt_x</p:attrName>
                                          <p:attrName>ppt_y</p:attrName>
                                        </p:attrNameLst>
                                      </p:cBhvr>
                                    </p:animMotion>
                                  </p:childTnLst>
                                </p:cTn>
                              </p:par>
                              <p:par>
                                <p:cTn id="25" presetID="8" presetClass="emph" presetSubtype="0" fill="hold" nodeType="withEffect">
                                  <p:stCondLst>
                                    <p:cond delay="0"/>
                                  </p:stCondLst>
                                  <p:childTnLst>
                                    <p:animRot by="-2700000">
                                      <p:cBhvr>
                                        <p:cTn id="26" dur="4000" fill="hold"/>
                                        <p:tgtEl>
                                          <p:spTgt spid="48"/>
                                        </p:tgtEl>
                                        <p:attrNameLst>
                                          <p:attrName>r</p:attrName>
                                        </p:attrNameLst>
                                      </p:cBhvr>
                                    </p:animRot>
                                  </p:childTnLst>
                                </p:cTn>
                              </p:par>
                              <p:par>
                                <p:cTn id="27" presetID="8" presetClass="emph" presetSubtype="0" fill="hold" nodeType="withEffect">
                                  <p:stCondLst>
                                    <p:cond delay="0"/>
                                  </p:stCondLst>
                                  <p:childTnLst>
                                    <p:animRot by="6600000">
                                      <p:cBhvr>
                                        <p:cTn id="28" dur="4000" fill="hold"/>
                                        <p:tgtEl>
                                          <p:spTgt spid="40"/>
                                        </p:tgtEl>
                                        <p:attrNameLst>
                                          <p:attrName>r</p:attrName>
                                        </p:attrNameLst>
                                      </p:cBhvr>
                                    </p:animRot>
                                  </p:childTnLst>
                                </p:cTn>
                              </p:par>
                              <p:par>
                                <p:cTn id="29" presetID="0" presetClass="path" presetSubtype="0" fill="hold" nodeType="withEffect">
                                  <p:stCondLst>
                                    <p:cond delay="0"/>
                                  </p:stCondLst>
                                  <p:childTnLst>
                                    <p:animMotion origin="layout" path="M -2.29167E-6 1.85185E-6 L -0.15937 -0.28588 " pathEditMode="relative" rAng="0" ptsTypes="AA">
                                      <p:cBhvr>
                                        <p:cTn id="30" dur="4000" fill="hold"/>
                                        <p:tgtEl>
                                          <p:spTgt spid="69"/>
                                        </p:tgtEl>
                                        <p:attrNameLst>
                                          <p:attrName>ppt_x</p:attrName>
                                          <p:attrName>ppt_y</p:attrName>
                                        </p:attrNameLst>
                                      </p:cBhvr>
                                      <p:rCtr x="-7969" y="-14306"/>
                                    </p:animMotion>
                                  </p:childTnLst>
                                </p:cTn>
                              </p:par>
                              <p:par>
                                <p:cTn id="31" presetID="0" presetClass="path" presetSubtype="0" fill="hold" nodeType="withEffect">
                                  <p:stCondLst>
                                    <p:cond delay="0"/>
                                  </p:stCondLst>
                                  <p:childTnLst>
                                    <p:animMotion origin="layout" path="M -1.25E-6 2.96296E-6 L 0.15182 -0.27385 " pathEditMode="relative" rAng="0" ptsTypes="AA">
                                      <p:cBhvr>
                                        <p:cTn id="32" dur="4000" fill="hold"/>
                                        <p:tgtEl>
                                          <p:spTgt spid="62"/>
                                        </p:tgtEl>
                                        <p:attrNameLst>
                                          <p:attrName>ppt_x</p:attrName>
                                          <p:attrName>ppt_y</p:attrName>
                                        </p:attrNameLst>
                                      </p:cBhvr>
                                      <p:rCtr x="7591" y="-13704"/>
                                    </p:animMotion>
                                  </p:childTnLst>
                                </p:cTn>
                              </p:par>
                            </p:childTnLst>
                          </p:cTn>
                        </p:par>
                      </p:childTnLst>
                    </p:cTn>
                  </p:par>
                  <p:par>
                    <p:cTn id="33" fill="hold">
                      <p:stCondLst>
                        <p:cond delay="indefinite"/>
                      </p:stCondLst>
                      <p:childTnLst>
                        <p:par>
                          <p:cTn id="34" fill="hold">
                            <p:stCondLst>
                              <p:cond delay="0"/>
                            </p:stCondLst>
                            <p:childTnLst>
                              <p:par>
                                <p:cTn id="35" presetID="43"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100"/>
                                        <p:tgtEl>
                                          <p:spTgt spid="2"/>
                                        </p:tgtEl>
                                      </p:cBhvr>
                                    </p:animEffect>
                                    <p:anim calcmode="lin" valueType="num">
                                      <p:cBhvr>
                                        <p:cTn id="38" dur="400" fill="hold"/>
                                        <p:tgtEl>
                                          <p:spTgt spid="2"/>
                                        </p:tgtEl>
                                        <p:attrNameLst>
                                          <p:attrName>ppt_x</p:attrName>
                                        </p:attrNameLst>
                                      </p:cBhvr>
                                      <p:tavLst>
                                        <p:tav tm="0">
                                          <p:val>
                                            <p:strVal val="#ppt_x"/>
                                          </p:val>
                                        </p:tav>
                                        <p:tav tm="100000">
                                          <p:val>
                                            <p:strVal val="#ppt_x"/>
                                          </p:val>
                                        </p:tav>
                                      </p:tavLst>
                                    </p:anim>
                                    <p:anim calcmode="lin" valueType="num">
                                      <p:cBhvr>
                                        <p:cTn id="39" dur="400" fill="hold"/>
                                        <p:tgtEl>
                                          <p:spTgt spid="2"/>
                                        </p:tgtEl>
                                        <p:attrNameLst>
                                          <p:attrName>ppt_y</p:attrName>
                                        </p:attrNameLst>
                                      </p:cBhvr>
                                      <p:tavLst>
                                        <p:tav tm="0">
                                          <p:val>
                                            <p:strVal val="#ppt_y+0.31"/>
                                          </p:val>
                                        </p:tav>
                                        <p:tav tm="100000">
                                          <p:val>
                                            <p:strVal val="#ppt_y+0.31"/>
                                          </p:val>
                                        </p:tav>
                                      </p:tavLst>
                                    </p:anim>
                                    <p:anim calcmode="lin" valueType="num">
                                      <p:cBhvr>
                                        <p:cTn id="40" dur="600" decel="50000" fill="hold">
                                          <p:stCondLst>
                                            <p:cond delay="400"/>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1" dur="600" decel="50000" fill="hold">
                                          <p:stCondLst>
                                            <p:cond delay="400"/>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r>
              <a:rPr lang="sv-SE" dirty="0" err="1" smtClean="0"/>
              <a:t>Rule</a:t>
            </a:r>
            <a:r>
              <a:rPr lang="sv-SE" dirty="0" smtClean="0"/>
              <a:t> B.5 </a:t>
            </a:r>
            <a:r>
              <a:rPr lang="sv-SE" dirty="0" err="1" smtClean="0"/>
              <a:t>say</a:t>
            </a:r>
            <a:r>
              <a:rPr lang="sv-SE" dirty="0" smtClean="0"/>
              <a:t> </a:t>
            </a:r>
            <a:r>
              <a:rPr lang="en-US" b="1" dirty="0">
                <a:solidFill>
                  <a:srgbClr val="0070C0"/>
                </a:solidFill>
              </a:rPr>
              <a:t>“A right-of-way yacht shall not alter her course so as to mislead or prevent a non-right-of-way yacht from keeping clear</a:t>
            </a:r>
            <a:r>
              <a:rPr lang="en-US" b="1" dirty="0" smtClean="0">
                <a:solidFill>
                  <a:srgbClr val="0070C0"/>
                </a:solidFill>
              </a:rPr>
              <a:t>.”</a:t>
            </a:r>
            <a:endParaRPr lang="sv-SE" b="1" dirty="0" smtClean="0">
              <a:solidFill>
                <a:srgbClr val="0070C0"/>
              </a:solidFill>
            </a:endParaRPr>
          </a:p>
          <a:p>
            <a:endParaRPr lang="sv-SE" dirty="0"/>
          </a:p>
          <a:p>
            <a:r>
              <a:rPr lang="sv-SE" dirty="0" smtClean="0"/>
              <a:t>Check </a:t>
            </a:r>
            <a:r>
              <a:rPr lang="sv-SE" dirty="0"/>
              <a:t>the </a:t>
            </a:r>
            <a:r>
              <a:rPr lang="sv-SE" dirty="0" err="1"/>
              <a:t>first</a:t>
            </a:r>
            <a:r>
              <a:rPr lang="sv-SE" dirty="0"/>
              <a:t> </a:t>
            </a:r>
            <a:r>
              <a:rPr lang="sv-SE" dirty="0" err="1"/>
              <a:t>thing</a:t>
            </a:r>
            <a:r>
              <a:rPr lang="sv-SE" dirty="0"/>
              <a:t> the </a:t>
            </a:r>
            <a:r>
              <a:rPr lang="sv-SE" dirty="0" err="1"/>
              <a:t>rules</a:t>
            </a:r>
            <a:r>
              <a:rPr lang="sv-SE" dirty="0"/>
              <a:t> </a:t>
            </a:r>
            <a:r>
              <a:rPr lang="sv-SE" dirty="0" err="1"/>
              <a:t>say</a:t>
            </a:r>
            <a:r>
              <a:rPr lang="sv-SE" dirty="0"/>
              <a:t>: </a:t>
            </a:r>
            <a:r>
              <a:rPr lang="sv-SE" b="1" dirty="0">
                <a:solidFill>
                  <a:srgbClr val="0070C0"/>
                </a:solidFill>
              </a:rPr>
              <a:t>”The </a:t>
            </a:r>
            <a:r>
              <a:rPr lang="sv-SE" b="1" dirty="0" err="1">
                <a:solidFill>
                  <a:srgbClr val="0070C0"/>
                </a:solidFill>
              </a:rPr>
              <a:t>purpose</a:t>
            </a:r>
            <a:r>
              <a:rPr lang="sv-SE" b="1" dirty="0">
                <a:solidFill>
                  <a:srgbClr val="0070C0"/>
                </a:solidFill>
              </a:rPr>
              <a:t> </a:t>
            </a:r>
            <a:r>
              <a:rPr lang="sv-SE" b="1" dirty="0" err="1">
                <a:solidFill>
                  <a:srgbClr val="0070C0"/>
                </a:solidFill>
              </a:rPr>
              <a:t>of</a:t>
            </a:r>
            <a:r>
              <a:rPr lang="sv-SE" b="1" dirty="0">
                <a:solidFill>
                  <a:srgbClr val="0070C0"/>
                </a:solidFill>
              </a:rPr>
              <a:t> the </a:t>
            </a:r>
            <a:r>
              <a:rPr lang="sv-SE" b="1" dirty="0" err="1">
                <a:solidFill>
                  <a:srgbClr val="0070C0"/>
                </a:solidFill>
              </a:rPr>
              <a:t>following</a:t>
            </a:r>
            <a:r>
              <a:rPr lang="sv-SE" b="1" dirty="0">
                <a:solidFill>
                  <a:srgbClr val="0070C0"/>
                </a:solidFill>
              </a:rPr>
              <a:t> </a:t>
            </a:r>
            <a:r>
              <a:rPr lang="sv-SE" b="1" dirty="0" err="1">
                <a:solidFill>
                  <a:srgbClr val="0070C0"/>
                </a:solidFill>
              </a:rPr>
              <a:t>rules</a:t>
            </a:r>
            <a:r>
              <a:rPr lang="sv-SE" b="1" dirty="0">
                <a:solidFill>
                  <a:srgbClr val="0070C0"/>
                </a:solidFill>
              </a:rPr>
              <a:t> is to </a:t>
            </a:r>
            <a:r>
              <a:rPr lang="sv-SE" b="1" dirty="0" err="1">
                <a:solidFill>
                  <a:srgbClr val="0070C0"/>
                </a:solidFill>
              </a:rPr>
              <a:t>prevent</a:t>
            </a:r>
            <a:r>
              <a:rPr lang="sv-SE" b="1" dirty="0">
                <a:solidFill>
                  <a:srgbClr val="0070C0"/>
                </a:solidFill>
              </a:rPr>
              <a:t> </a:t>
            </a:r>
            <a:r>
              <a:rPr lang="sv-SE" b="1" dirty="0" err="1">
                <a:solidFill>
                  <a:srgbClr val="0070C0"/>
                </a:solidFill>
              </a:rPr>
              <a:t>collision</a:t>
            </a:r>
            <a:r>
              <a:rPr lang="sv-SE" b="1" dirty="0">
                <a:solidFill>
                  <a:srgbClr val="0070C0"/>
                </a:solidFill>
              </a:rPr>
              <a:t>. </a:t>
            </a:r>
            <a:r>
              <a:rPr lang="en-US" b="1" dirty="0">
                <a:solidFill>
                  <a:srgbClr val="0070C0"/>
                </a:solidFill>
              </a:rPr>
              <a:t>Any infraction of these rules is cause for disqualification.”</a:t>
            </a:r>
            <a:r>
              <a:rPr lang="sv-SE" b="1" dirty="0">
                <a:solidFill>
                  <a:srgbClr val="0070C0"/>
                </a:solidFill>
              </a:rPr>
              <a:t> </a:t>
            </a:r>
            <a:r>
              <a:rPr lang="sv-SE" dirty="0"/>
              <a:t>The last </a:t>
            </a:r>
            <a:r>
              <a:rPr lang="sv-SE" dirty="0" err="1"/>
              <a:t>sentence</a:t>
            </a:r>
            <a:r>
              <a:rPr lang="sv-SE" dirty="0"/>
              <a:t> </a:t>
            </a:r>
            <a:r>
              <a:rPr lang="sv-SE" dirty="0" err="1"/>
              <a:t>tell</a:t>
            </a:r>
            <a:r>
              <a:rPr lang="sv-SE" dirty="0"/>
              <a:t> </a:t>
            </a:r>
            <a:r>
              <a:rPr lang="sv-SE" dirty="0" err="1"/>
              <a:t>us</a:t>
            </a:r>
            <a:r>
              <a:rPr lang="sv-SE" dirty="0"/>
              <a:t> </a:t>
            </a:r>
            <a:r>
              <a:rPr lang="sv-SE" dirty="0" err="1"/>
              <a:t>that</a:t>
            </a:r>
            <a:r>
              <a:rPr lang="sv-SE" dirty="0"/>
              <a:t> the starboard </a:t>
            </a:r>
            <a:r>
              <a:rPr lang="sv-SE" dirty="0" err="1"/>
              <a:t>boat</a:t>
            </a:r>
            <a:r>
              <a:rPr lang="sv-SE" dirty="0"/>
              <a:t> </a:t>
            </a:r>
            <a:r>
              <a:rPr lang="sv-SE" dirty="0" err="1"/>
              <a:t>should</a:t>
            </a:r>
            <a:r>
              <a:rPr lang="sv-SE" dirty="0"/>
              <a:t> be </a:t>
            </a:r>
            <a:r>
              <a:rPr lang="sv-SE" dirty="0" err="1"/>
              <a:t>disqualified</a:t>
            </a:r>
            <a:r>
              <a:rPr lang="sv-SE" dirty="0"/>
              <a:t> </a:t>
            </a:r>
            <a:r>
              <a:rPr lang="sv-SE" dirty="0" err="1"/>
              <a:t>according</a:t>
            </a:r>
            <a:r>
              <a:rPr lang="sv-SE" dirty="0"/>
              <a:t> </a:t>
            </a:r>
            <a:r>
              <a:rPr lang="sv-SE" dirty="0" err="1"/>
              <a:t>rule</a:t>
            </a:r>
            <a:r>
              <a:rPr lang="sv-SE" dirty="0"/>
              <a:t> </a:t>
            </a:r>
            <a:r>
              <a:rPr lang="sv-SE" dirty="0" smtClean="0"/>
              <a:t>B.5</a:t>
            </a:r>
            <a:r>
              <a:rPr lang="sv-SE" dirty="0"/>
              <a:t> </a:t>
            </a:r>
            <a:r>
              <a:rPr lang="sv-SE" dirty="0" smtClean="0"/>
              <a:t>in all situations </a:t>
            </a:r>
            <a:r>
              <a:rPr lang="sv-SE" dirty="0" err="1" smtClean="0"/>
              <a:t>above</a:t>
            </a:r>
            <a:r>
              <a:rPr lang="sv-SE" dirty="0" smtClean="0"/>
              <a:t>.</a:t>
            </a:r>
            <a:r>
              <a:rPr lang="sv-SE" dirty="0"/>
              <a:t/>
            </a:r>
            <a:br>
              <a:rPr lang="sv-SE" dirty="0"/>
            </a:br>
            <a:endParaRPr lang="sv-SE" dirty="0"/>
          </a:p>
        </p:txBody>
      </p:sp>
    </p:spTree>
    <p:extLst>
      <p:ext uri="{BB962C8B-B14F-4D97-AF65-F5344CB8AC3E}">
        <p14:creationId xmlns:p14="http://schemas.microsoft.com/office/powerpoint/2010/main" val="1354147801"/>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p 3"/>
          <p:cNvGrpSpPr/>
          <p:nvPr/>
        </p:nvGrpSpPr>
        <p:grpSpPr>
          <a:xfrm rot="18906123">
            <a:off x="3840650" y="2792925"/>
            <a:ext cx="331516" cy="234942"/>
            <a:chOff x="-1468582" y="540329"/>
            <a:chExt cx="11854646" cy="5902036"/>
          </a:xfrm>
        </p:grpSpPr>
        <p:cxnSp>
          <p:nvCxnSpPr>
            <p:cNvPr id="5" name="Rak 4"/>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Rak 5"/>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Rak 6"/>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Rektangel 7"/>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Ellips 8"/>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Båge 9"/>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11" name="Grupp 10"/>
          <p:cNvGrpSpPr/>
          <p:nvPr/>
        </p:nvGrpSpPr>
        <p:grpSpPr>
          <a:xfrm rot="2711743" flipH="1">
            <a:off x="11843055" y="6540141"/>
            <a:ext cx="331516" cy="234942"/>
            <a:chOff x="-1468582" y="540329"/>
            <a:chExt cx="11854646" cy="5902036"/>
          </a:xfrm>
        </p:grpSpPr>
        <p:cxnSp>
          <p:nvCxnSpPr>
            <p:cNvPr id="12" name="Rak 11"/>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Rak 12"/>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Rak 13"/>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Rektangel 14"/>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Ellips 15"/>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Båge 16"/>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cxnSp>
        <p:nvCxnSpPr>
          <p:cNvPr id="18" name="Rak 17"/>
          <p:cNvCxnSpPr/>
          <p:nvPr/>
        </p:nvCxnSpPr>
        <p:spPr>
          <a:xfrm flipV="1">
            <a:off x="0" y="378000"/>
            <a:ext cx="6480000" cy="648000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cxnSp>
        <p:nvCxnSpPr>
          <p:cNvPr id="19" name="Rak 18"/>
          <p:cNvCxnSpPr/>
          <p:nvPr/>
        </p:nvCxnSpPr>
        <p:spPr>
          <a:xfrm flipH="1" flipV="1">
            <a:off x="5712000" y="378000"/>
            <a:ext cx="6480000" cy="6480000"/>
          </a:xfrm>
          <a:prstGeom prst="line">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20" name="textruta 19"/>
          <p:cNvSpPr txBox="1"/>
          <p:nvPr/>
        </p:nvSpPr>
        <p:spPr>
          <a:xfrm>
            <a:off x="488982" y="755374"/>
            <a:ext cx="4011327" cy="646331"/>
          </a:xfrm>
          <a:prstGeom prst="rect">
            <a:avLst/>
          </a:prstGeom>
          <a:noFill/>
        </p:spPr>
        <p:txBody>
          <a:bodyPr wrap="square" rtlCol="0">
            <a:spAutoFit/>
          </a:bodyPr>
          <a:lstStyle/>
          <a:p>
            <a:r>
              <a:rPr lang="sv-SE" dirty="0" err="1" smtClean="0"/>
              <a:t>Obviously</a:t>
            </a:r>
            <a:r>
              <a:rPr lang="sv-SE" dirty="0" smtClean="0"/>
              <a:t> the port </a:t>
            </a:r>
            <a:r>
              <a:rPr lang="sv-SE" dirty="0" err="1" smtClean="0"/>
              <a:t>boat</a:t>
            </a:r>
            <a:r>
              <a:rPr lang="sv-SE" dirty="0" smtClean="0"/>
              <a:t> </a:t>
            </a:r>
            <a:r>
              <a:rPr lang="sv-SE" dirty="0" err="1" smtClean="0"/>
              <a:t>should</a:t>
            </a:r>
            <a:r>
              <a:rPr lang="sv-SE" dirty="0" smtClean="0"/>
              <a:t> </a:t>
            </a:r>
            <a:r>
              <a:rPr lang="sv-SE" dirty="0" err="1" smtClean="0"/>
              <a:t>have</a:t>
            </a:r>
            <a:r>
              <a:rPr lang="sv-SE" dirty="0" smtClean="0"/>
              <a:t> </a:t>
            </a:r>
            <a:r>
              <a:rPr lang="sv-SE" dirty="0" err="1" smtClean="0"/>
              <a:t>kept</a:t>
            </a:r>
            <a:r>
              <a:rPr lang="sv-SE" dirty="0" smtClean="0"/>
              <a:t> </a:t>
            </a:r>
            <a:r>
              <a:rPr lang="sv-SE" dirty="0" err="1" smtClean="0"/>
              <a:t>sailing</a:t>
            </a:r>
            <a:r>
              <a:rPr lang="sv-SE" dirty="0" smtClean="0"/>
              <a:t> in a situation like </a:t>
            </a:r>
            <a:r>
              <a:rPr lang="sv-SE" dirty="0" err="1" smtClean="0"/>
              <a:t>this</a:t>
            </a:r>
            <a:r>
              <a:rPr lang="sv-SE" dirty="0" smtClean="0"/>
              <a:t>. </a:t>
            </a:r>
            <a:endParaRPr lang="sv-SE" dirty="0"/>
          </a:p>
        </p:txBody>
      </p:sp>
      <p:sp>
        <p:nvSpPr>
          <p:cNvPr id="23" name="Ring 22"/>
          <p:cNvSpPr/>
          <p:nvPr/>
        </p:nvSpPr>
        <p:spPr>
          <a:xfrm>
            <a:off x="4773192" y="1214820"/>
            <a:ext cx="3078690" cy="2923895"/>
          </a:xfrm>
          <a:prstGeom prst="donut">
            <a:avLst>
              <a:gd name="adj" fmla="val 0"/>
            </a:avLst>
          </a:prstGeom>
          <a:solidFill>
            <a:srgbClr val="0070C0"/>
          </a:solidFill>
          <a:ln w="9525">
            <a:solidFill>
              <a:schemeClr val="accent1">
                <a:shade val="50000"/>
                <a:alpha val="4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24" name="Båge 23"/>
          <p:cNvSpPr/>
          <p:nvPr/>
        </p:nvSpPr>
        <p:spPr>
          <a:xfrm rot="18900042">
            <a:off x="936793" y="3686226"/>
            <a:ext cx="6019478" cy="3611386"/>
          </a:xfrm>
          <a:prstGeom prst="arc">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25" name="Båge 24"/>
          <p:cNvSpPr/>
          <p:nvPr/>
        </p:nvSpPr>
        <p:spPr>
          <a:xfrm rot="2699958" flipH="1">
            <a:off x="5168867" y="3609419"/>
            <a:ext cx="6019478" cy="3611386"/>
          </a:xfrm>
          <a:prstGeom prst="arc">
            <a:avLst/>
          </a:prstGeom>
          <a:ln>
            <a:solidFill>
              <a:schemeClr val="accent1">
                <a:alpha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grpSp>
        <p:nvGrpSpPr>
          <p:cNvPr id="26" name="Grupp 25"/>
          <p:cNvGrpSpPr/>
          <p:nvPr/>
        </p:nvGrpSpPr>
        <p:grpSpPr>
          <a:xfrm rot="18906123">
            <a:off x="5031783" y="1547349"/>
            <a:ext cx="331516" cy="234942"/>
            <a:chOff x="-1468582" y="540329"/>
            <a:chExt cx="11854646" cy="5902036"/>
          </a:xfrm>
        </p:grpSpPr>
        <p:cxnSp>
          <p:nvCxnSpPr>
            <p:cNvPr id="27" name="Rak 26"/>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Rak 27"/>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Rak 28"/>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Rektangel 29"/>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Ellips 30"/>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2" name="Båge 31"/>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grpSp>
        <p:nvGrpSpPr>
          <p:cNvPr id="33" name="Grupp 32"/>
          <p:cNvGrpSpPr/>
          <p:nvPr/>
        </p:nvGrpSpPr>
        <p:grpSpPr>
          <a:xfrm rot="2711743" flipH="1">
            <a:off x="10439252" y="5157739"/>
            <a:ext cx="331516" cy="234942"/>
            <a:chOff x="-1468582" y="540329"/>
            <a:chExt cx="11854646" cy="5902036"/>
          </a:xfrm>
        </p:grpSpPr>
        <p:cxnSp>
          <p:nvCxnSpPr>
            <p:cNvPr id="34" name="Rak 33"/>
            <p:cNvCxnSpPr/>
            <p:nvPr/>
          </p:nvCxnSpPr>
          <p:spPr>
            <a:xfrm>
              <a:off x="3583482" y="595747"/>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Rak 34"/>
            <p:cNvCxnSpPr/>
            <p:nvPr/>
          </p:nvCxnSpPr>
          <p:spPr>
            <a:xfrm>
              <a:off x="3583482" y="6359239"/>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Rak 35"/>
            <p:cNvCxnSpPr/>
            <p:nvPr/>
          </p:nvCxnSpPr>
          <p:spPr>
            <a:xfrm>
              <a:off x="8668101" y="3477493"/>
              <a:ext cx="1717963"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Rektangel 36"/>
            <p:cNvSpPr/>
            <p:nvPr/>
          </p:nvSpPr>
          <p:spPr>
            <a:xfrm>
              <a:off x="4040682" y="540329"/>
              <a:ext cx="503610" cy="5902036"/>
            </a:xfrm>
            <a:prstGeom prst="rect">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8" name="Ellips 37"/>
            <p:cNvSpPr/>
            <p:nvPr/>
          </p:nvSpPr>
          <p:spPr>
            <a:xfrm>
              <a:off x="2647113" y="3034147"/>
              <a:ext cx="7106488" cy="914400"/>
            </a:xfrm>
            <a:prstGeom prst="ellipse">
              <a:avLst/>
            </a:prstGeom>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9" name="Båge 38"/>
            <p:cNvSpPr/>
            <p:nvPr/>
          </p:nvSpPr>
          <p:spPr>
            <a:xfrm rot="5400000">
              <a:off x="2433568" y="-1180267"/>
              <a:ext cx="1538931" cy="9343232"/>
            </a:xfrm>
            <a:prstGeom prst="arc">
              <a:avLst/>
            </a:prstGeom>
            <a:ln w="6350"/>
          </p:spPr>
          <p:style>
            <a:lnRef idx="2">
              <a:schemeClr val="dk1"/>
            </a:lnRef>
            <a:fillRef idx="0">
              <a:schemeClr val="dk1"/>
            </a:fillRef>
            <a:effectRef idx="1">
              <a:schemeClr val="dk1"/>
            </a:effectRef>
            <a:fontRef idx="minor">
              <a:schemeClr val="tx1"/>
            </a:fontRef>
          </p:style>
          <p:txBody>
            <a:bodyPr rtlCol="0" anchor="ctr"/>
            <a:lstStyle/>
            <a:p>
              <a:pPr algn="ctr"/>
              <a:endParaRPr lang="sv-SE"/>
            </a:p>
          </p:txBody>
        </p:sp>
      </p:grpSp>
      <p:sp>
        <p:nvSpPr>
          <p:cNvPr id="40" name="textruta 39"/>
          <p:cNvSpPr txBox="1"/>
          <p:nvPr/>
        </p:nvSpPr>
        <p:spPr>
          <a:xfrm rot="18949104">
            <a:off x="316919" y="4855465"/>
            <a:ext cx="1913533" cy="369332"/>
          </a:xfrm>
          <a:prstGeom prst="rect">
            <a:avLst/>
          </a:prstGeom>
          <a:noFill/>
        </p:spPr>
        <p:txBody>
          <a:bodyPr wrap="square" rtlCol="0">
            <a:spAutoFit/>
          </a:bodyPr>
          <a:lstStyle/>
          <a:p>
            <a:r>
              <a:rPr lang="sv-SE" dirty="0" smtClean="0"/>
              <a:t>Port </a:t>
            </a:r>
            <a:r>
              <a:rPr lang="sv-SE" dirty="0" err="1" smtClean="0"/>
              <a:t>boat</a:t>
            </a:r>
            <a:r>
              <a:rPr lang="sv-SE" dirty="0" smtClean="0"/>
              <a:t> </a:t>
            </a:r>
            <a:endParaRPr lang="sv-SE" dirty="0"/>
          </a:p>
        </p:txBody>
      </p:sp>
      <p:sp>
        <p:nvSpPr>
          <p:cNvPr id="41" name="textruta 40"/>
          <p:cNvSpPr txBox="1"/>
          <p:nvPr/>
        </p:nvSpPr>
        <p:spPr>
          <a:xfrm rot="2734388">
            <a:off x="10247044" y="4766787"/>
            <a:ext cx="1775177" cy="369332"/>
          </a:xfrm>
          <a:prstGeom prst="rect">
            <a:avLst/>
          </a:prstGeom>
          <a:noFill/>
        </p:spPr>
        <p:txBody>
          <a:bodyPr wrap="square" rtlCol="0">
            <a:spAutoFit/>
          </a:bodyPr>
          <a:lstStyle/>
          <a:p>
            <a:r>
              <a:rPr lang="sv-SE" dirty="0" smtClean="0"/>
              <a:t>Starboard </a:t>
            </a:r>
            <a:r>
              <a:rPr lang="sv-SE" dirty="0" err="1" smtClean="0"/>
              <a:t>boat</a:t>
            </a:r>
            <a:endParaRPr lang="sv-SE" dirty="0"/>
          </a:p>
        </p:txBody>
      </p:sp>
      <p:cxnSp>
        <p:nvCxnSpPr>
          <p:cNvPr id="42" name="Rak 41"/>
          <p:cNvCxnSpPr/>
          <p:nvPr/>
        </p:nvCxnSpPr>
        <p:spPr>
          <a:xfrm flipV="1">
            <a:off x="2659998" y="1065867"/>
            <a:ext cx="4896354" cy="3153438"/>
          </a:xfrm>
          <a:prstGeom prst="line">
            <a:avLst/>
          </a:prstGeom>
          <a:ln w="3175">
            <a:solidFill>
              <a:schemeClr val="accent1">
                <a:alpha val="42000"/>
              </a:schemeClr>
            </a:solidFill>
          </a:ln>
        </p:spPr>
        <p:style>
          <a:lnRef idx="1">
            <a:schemeClr val="accent1"/>
          </a:lnRef>
          <a:fillRef idx="0">
            <a:schemeClr val="accent1"/>
          </a:fillRef>
          <a:effectRef idx="0">
            <a:schemeClr val="accent1"/>
          </a:effectRef>
          <a:fontRef idx="minor">
            <a:schemeClr val="tx1"/>
          </a:fontRef>
        </p:style>
      </p:cxnSp>
      <p:sp>
        <p:nvSpPr>
          <p:cNvPr id="2" name="textruta 1"/>
          <p:cNvSpPr txBox="1"/>
          <p:nvPr/>
        </p:nvSpPr>
        <p:spPr>
          <a:xfrm>
            <a:off x="4123436" y="5309147"/>
            <a:ext cx="4078535" cy="923330"/>
          </a:xfrm>
          <a:prstGeom prst="rect">
            <a:avLst/>
          </a:prstGeom>
          <a:noFill/>
        </p:spPr>
        <p:txBody>
          <a:bodyPr wrap="square" rtlCol="0">
            <a:spAutoFit/>
          </a:bodyPr>
          <a:lstStyle/>
          <a:p>
            <a:r>
              <a:rPr lang="sv-SE" dirty="0" smtClean="0"/>
              <a:t>Do </a:t>
            </a:r>
            <a:r>
              <a:rPr lang="sv-SE" dirty="0" err="1" smtClean="0"/>
              <a:t>you</a:t>
            </a:r>
            <a:r>
              <a:rPr lang="sv-SE" dirty="0" smtClean="0"/>
              <a:t> </a:t>
            </a:r>
            <a:r>
              <a:rPr lang="sv-SE" dirty="0" err="1" smtClean="0"/>
              <a:t>see</a:t>
            </a:r>
            <a:r>
              <a:rPr lang="sv-SE" dirty="0" smtClean="0"/>
              <a:t> </a:t>
            </a:r>
            <a:r>
              <a:rPr lang="sv-SE" dirty="0" err="1" smtClean="0"/>
              <a:t>that</a:t>
            </a:r>
            <a:r>
              <a:rPr lang="sv-SE" dirty="0" smtClean="0"/>
              <a:t> </a:t>
            </a:r>
            <a:r>
              <a:rPr lang="sv-SE" dirty="0" err="1" smtClean="0"/>
              <a:t>this</a:t>
            </a:r>
            <a:r>
              <a:rPr lang="sv-SE" dirty="0" smtClean="0"/>
              <a:t> situation </a:t>
            </a:r>
            <a:r>
              <a:rPr lang="sv-SE" dirty="0" err="1" smtClean="0"/>
              <a:t>impossibly</a:t>
            </a:r>
            <a:r>
              <a:rPr lang="sv-SE" dirty="0" smtClean="0"/>
              <a:t> </a:t>
            </a:r>
            <a:r>
              <a:rPr lang="sv-SE" dirty="0" err="1" smtClean="0"/>
              <a:t>could</a:t>
            </a:r>
            <a:r>
              <a:rPr lang="sv-SE" dirty="0" smtClean="0"/>
              <a:t> </a:t>
            </a:r>
            <a:r>
              <a:rPr lang="sv-SE" dirty="0" err="1" smtClean="0"/>
              <a:t>lead</a:t>
            </a:r>
            <a:r>
              <a:rPr lang="sv-SE" dirty="0" smtClean="0"/>
              <a:t> to a </a:t>
            </a:r>
            <a:r>
              <a:rPr lang="sv-SE" dirty="0" err="1" smtClean="0"/>
              <a:t>dangerous</a:t>
            </a:r>
            <a:r>
              <a:rPr lang="sv-SE" dirty="0" smtClean="0"/>
              <a:t> meeting? The </a:t>
            </a:r>
            <a:r>
              <a:rPr lang="sv-SE" dirty="0" err="1" smtClean="0"/>
              <a:t>boats</a:t>
            </a:r>
            <a:r>
              <a:rPr lang="sv-SE" dirty="0" smtClean="0"/>
              <a:t> </a:t>
            </a:r>
            <a:r>
              <a:rPr lang="sv-SE" dirty="0" err="1" smtClean="0"/>
              <a:t>are</a:t>
            </a:r>
            <a:r>
              <a:rPr lang="sv-SE" dirty="0" smtClean="0"/>
              <a:t> to far </a:t>
            </a:r>
            <a:r>
              <a:rPr lang="sv-SE" dirty="0" err="1" smtClean="0"/>
              <a:t>away</a:t>
            </a:r>
            <a:r>
              <a:rPr lang="sv-SE" dirty="0" smtClean="0"/>
              <a:t> from </a:t>
            </a:r>
            <a:r>
              <a:rPr lang="sv-SE" dirty="0" err="1" smtClean="0"/>
              <a:t>eachother</a:t>
            </a:r>
            <a:r>
              <a:rPr lang="sv-SE" dirty="0" smtClean="0"/>
              <a:t>.</a:t>
            </a:r>
            <a:endParaRPr lang="sv-SE" dirty="0"/>
          </a:p>
        </p:txBody>
      </p:sp>
      <p:sp>
        <p:nvSpPr>
          <p:cNvPr id="3" name="textruta 2"/>
          <p:cNvSpPr txBox="1"/>
          <p:nvPr/>
        </p:nvSpPr>
        <p:spPr>
          <a:xfrm>
            <a:off x="7892222" y="1214820"/>
            <a:ext cx="3241636" cy="1200329"/>
          </a:xfrm>
          <a:prstGeom prst="rect">
            <a:avLst/>
          </a:prstGeom>
          <a:noFill/>
        </p:spPr>
        <p:txBody>
          <a:bodyPr wrap="square" rtlCol="0">
            <a:spAutoFit/>
          </a:bodyPr>
          <a:lstStyle/>
          <a:p>
            <a:r>
              <a:rPr lang="sv-SE" dirty="0" smtClean="0"/>
              <a:t>The </a:t>
            </a:r>
            <a:r>
              <a:rPr lang="sv-SE" dirty="0" err="1" smtClean="0"/>
              <a:t>startingpoints</a:t>
            </a:r>
            <a:r>
              <a:rPr lang="sv-SE" dirty="0" smtClean="0"/>
              <a:t> </a:t>
            </a:r>
            <a:r>
              <a:rPr lang="sv-SE" dirty="0" err="1" smtClean="0"/>
              <a:t>are</a:t>
            </a:r>
            <a:r>
              <a:rPr lang="sv-SE" dirty="0" smtClean="0"/>
              <a:t> the same as in the animation </a:t>
            </a:r>
            <a:r>
              <a:rPr lang="sv-SE" dirty="0" err="1" smtClean="0"/>
              <a:t>that</a:t>
            </a:r>
            <a:r>
              <a:rPr lang="sv-SE" dirty="0" smtClean="0"/>
              <a:t> shows </a:t>
            </a:r>
            <a:r>
              <a:rPr lang="sv-SE" dirty="0" err="1" smtClean="0"/>
              <a:t>what</a:t>
            </a:r>
            <a:r>
              <a:rPr lang="sv-SE" dirty="0" smtClean="0"/>
              <a:t> the starboard skipper </a:t>
            </a:r>
            <a:r>
              <a:rPr lang="sv-SE" dirty="0" err="1" smtClean="0"/>
              <a:t>claims</a:t>
            </a:r>
            <a:endParaRPr lang="sv-SE" dirty="0"/>
          </a:p>
        </p:txBody>
      </p:sp>
      <p:sp>
        <p:nvSpPr>
          <p:cNvPr id="43" name="Ring 42"/>
          <p:cNvSpPr/>
          <p:nvPr/>
        </p:nvSpPr>
        <p:spPr>
          <a:xfrm>
            <a:off x="4024526" y="1973666"/>
            <a:ext cx="3078690" cy="2923895"/>
          </a:xfrm>
          <a:prstGeom prst="donut">
            <a:avLst>
              <a:gd name="adj" fmla="val 0"/>
            </a:avLst>
          </a:prstGeom>
          <a:solidFill>
            <a:srgbClr val="0070C0"/>
          </a:solidFill>
          <a:ln w="9525">
            <a:solidFill>
              <a:schemeClr val="accent1">
                <a:shade val="50000"/>
                <a:alpha val="46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Tree>
    <p:extLst>
      <p:ext uri="{BB962C8B-B14F-4D97-AF65-F5344CB8AC3E}">
        <p14:creationId xmlns:p14="http://schemas.microsoft.com/office/powerpoint/2010/main" val="111647830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fill="hold" nodeType="withEffect">
                                  <p:stCondLst>
                                    <p:cond delay="0"/>
                                  </p:stCondLst>
                                  <p:childTnLst>
                                    <p:animMotion origin="layout" path="M 4.375E-6 4.44444E-6 L 0.09778 -0.18148 " pathEditMode="relative" rAng="0" ptsTypes="AA">
                                      <p:cBhvr>
                                        <p:cTn id="6" dur="5000" fill="hold"/>
                                        <p:tgtEl>
                                          <p:spTgt spid="4"/>
                                        </p:tgtEl>
                                        <p:attrNameLst>
                                          <p:attrName>ppt_x</p:attrName>
                                          <p:attrName>ppt_y</p:attrName>
                                        </p:attrNameLst>
                                      </p:cBhvr>
                                      <p:rCtr x="4948" y="-9190"/>
                                    </p:animMotion>
                                  </p:childTnLst>
                                  <p:subTnLst>
                                    <p:set>
                                      <p:cBhvr override="childStyle">
                                        <p:cTn dur="1" fill="hold" display="0" masterRel="sameClick" afterEffect="1">
                                          <p:stCondLst>
                                            <p:cond evt="end" delay="0">
                                              <p:tn val="5"/>
                                            </p:cond>
                                          </p:stCondLst>
                                        </p:cTn>
                                        <p:tgtEl>
                                          <p:spTgt spid="4"/>
                                        </p:tgtEl>
                                        <p:attrNameLst>
                                          <p:attrName>style.visibility</p:attrName>
                                        </p:attrNameLst>
                                      </p:cBhvr>
                                      <p:to>
                                        <p:strVal val="hidden"/>
                                      </p:to>
                                    </p:set>
                                  </p:subTnLst>
                                </p:cTn>
                              </p:par>
                              <p:par>
                                <p:cTn id="7" presetID="0" presetClass="path" presetSubtype="0" fill="hold" nodeType="withEffect">
                                  <p:stCondLst>
                                    <p:cond delay="0"/>
                                  </p:stCondLst>
                                  <p:childTnLst>
                                    <p:animMotion origin="layout" path="M 4.16667E-6 -3.33333E-6 L -0.11758 -0.20162 " pathEditMode="relative" rAng="0" ptsTypes="AA">
                                      <p:cBhvr>
                                        <p:cTn id="8" dur="5000" fill="hold"/>
                                        <p:tgtEl>
                                          <p:spTgt spid="11"/>
                                        </p:tgtEl>
                                        <p:attrNameLst>
                                          <p:attrName>ppt_x</p:attrName>
                                          <p:attrName>ppt_y</p:attrName>
                                        </p:attrNameLst>
                                      </p:cBhvr>
                                      <p:rCtr x="-5820" y="-10069"/>
                                    </p:animMotion>
                                  </p:childTnLst>
                                  <p:subTnLst>
                                    <p:set>
                                      <p:cBhvr override="childStyle">
                                        <p:cTn dur="1" fill="hold" display="0" masterRel="sameClick" afterEffect="1">
                                          <p:stCondLst>
                                            <p:cond evt="end" delay="0">
                                              <p:tn val="7"/>
                                            </p:cond>
                                          </p:stCondLst>
                                        </p:cTn>
                                        <p:tgtEl>
                                          <p:spTgt spid="11"/>
                                        </p:tgtEl>
                                        <p:attrNameLst>
                                          <p:attrName>style.visibility</p:attrName>
                                        </p:attrNameLst>
                                      </p:cBhvr>
                                      <p:to>
                                        <p:strVal val="hidden"/>
                                      </p:to>
                                    </p:set>
                                  </p:subTnLst>
                                </p:cTn>
                              </p:par>
                            </p:childTnLst>
                          </p:cTn>
                        </p:par>
                        <p:par>
                          <p:cTn id="9" fill="hold">
                            <p:stCondLst>
                              <p:cond delay="5000"/>
                            </p:stCondLst>
                            <p:childTnLst>
                              <p:par>
                                <p:cTn id="10" presetID="1" presetClass="entr" presetSubtype="0" fill="hold" nodeType="afterEffect">
                                  <p:stCondLst>
                                    <p:cond delay="0"/>
                                  </p:stCondLst>
                                  <p:childTnLst>
                                    <p:set>
                                      <p:cBhvr>
                                        <p:cTn id="11" dur="1" fill="hold">
                                          <p:stCondLst>
                                            <p:cond delay="0"/>
                                          </p:stCondLst>
                                        </p:cTn>
                                        <p:tgtEl>
                                          <p:spTgt spid="33"/>
                                        </p:tgtEl>
                                        <p:attrNameLst>
                                          <p:attrName>style.visibility</p:attrName>
                                        </p:attrNameLst>
                                      </p:cBhvr>
                                      <p:to>
                                        <p:strVal val="visible"/>
                                      </p:to>
                                    </p:set>
                                  </p:childTnLst>
                                </p:cTn>
                              </p:par>
                            </p:childTnLst>
                          </p:cTn>
                        </p:par>
                        <p:par>
                          <p:cTn id="12" fill="hold">
                            <p:stCondLst>
                              <p:cond delay="5000"/>
                            </p:stCondLst>
                            <p:childTnLst>
                              <p:par>
                                <p:cTn id="13" presetID="1" presetClass="entr" presetSubtype="0"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par>
                          <p:cTn id="15" fill="hold">
                            <p:stCondLst>
                              <p:cond delay="5000"/>
                            </p:stCondLst>
                            <p:childTnLst>
                              <p:par>
                                <p:cTn id="16" presetID="43" presetClass="entr" presetSubtype="0" fill="hold" grpId="0"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fade">
                                      <p:cBhvr>
                                        <p:cTn id="18" dur="1"/>
                                        <p:tgtEl>
                                          <p:spTgt spid="2"/>
                                        </p:tgtEl>
                                      </p:cBhvr>
                                    </p:animEffect>
                                    <p:anim calcmode="lin" valueType="num">
                                      <p:cBhvr>
                                        <p:cTn id="19" dur="4" fill="hold"/>
                                        <p:tgtEl>
                                          <p:spTgt spid="2"/>
                                        </p:tgtEl>
                                        <p:attrNameLst>
                                          <p:attrName>ppt_x</p:attrName>
                                        </p:attrNameLst>
                                      </p:cBhvr>
                                      <p:tavLst>
                                        <p:tav tm="0">
                                          <p:val>
                                            <p:strVal val="#ppt_x"/>
                                          </p:val>
                                        </p:tav>
                                        <p:tav tm="100000">
                                          <p:val>
                                            <p:strVal val="#ppt_x"/>
                                          </p:val>
                                        </p:tav>
                                      </p:tavLst>
                                    </p:anim>
                                    <p:anim calcmode="lin" valueType="num">
                                      <p:cBhvr>
                                        <p:cTn id="20" dur="4" fill="hold"/>
                                        <p:tgtEl>
                                          <p:spTgt spid="2"/>
                                        </p:tgtEl>
                                        <p:attrNameLst>
                                          <p:attrName>ppt_y</p:attrName>
                                        </p:attrNameLst>
                                      </p:cBhvr>
                                      <p:tavLst>
                                        <p:tav tm="0">
                                          <p:val>
                                            <p:strVal val="#ppt_y+0.31"/>
                                          </p:val>
                                        </p:tav>
                                        <p:tav tm="100000">
                                          <p:val>
                                            <p:strVal val="#ppt_y+0.31"/>
                                          </p:val>
                                        </p:tav>
                                      </p:tavLst>
                                    </p:anim>
                                    <p:anim calcmode="lin" valueType="num">
                                      <p:cBhvr>
                                        <p:cTn id="21" dur="6" decel="50000" fill="hold">
                                          <p:stCondLst>
                                            <p:cond delay="4"/>
                                          </p:stCondLst>
                                        </p:cTn>
                                        <p:tgtEl>
                                          <p:spTgt spid="2"/>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2" dur="6" decel="50000" fill="hold">
                                          <p:stCondLst>
                                            <p:cond delay="4"/>
                                          </p:stCondLst>
                                        </p:cTn>
                                        <p:tgtEl>
                                          <p:spTgt spid="2"/>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23" fill="hold">
                            <p:stCondLst>
                              <p:cond delay="5010"/>
                            </p:stCondLst>
                            <p:childTnLst>
                              <p:par>
                                <p:cTn id="24" presetID="0" presetClass="path" presetSubtype="0" fill="hold" nodeType="afterEffect">
                                  <p:stCondLst>
                                    <p:cond delay="0"/>
                                  </p:stCondLst>
                                  <p:childTnLst>
                                    <p:animMotion origin="layout" path="M 0.00091 -0.00138 L 0.12761 -0.22453 " pathEditMode="relative" rAng="0" ptsTypes="AA">
                                      <p:cBhvr>
                                        <p:cTn id="25" dur="4500" fill="hold"/>
                                        <p:tgtEl>
                                          <p:spTgt spid="26"/>
                                        </p:tgtEl>
                                        <p:attrNameLst>
                                          <p:attrName>ppt_x</p:attrName>
                                          <p:attrName>ppt_y</p:attrName>
                                        </p:attrNameLst>
                                      </p:cBhvr>
                                      <p:rCtr x="6328" y="-11157"/>
                                    </p:animMotion>
                                  </p:childTnLst>
                                </p:cTn>
                              </p:par>
                              <p:par>
                                <p:cTn id="26" presetID="0" presetClass="path" presetSubtype="0" fill="hold" nodeType="withEffect">
                                  <p:stCondLst>
                                    <p:cond delay="0"/>
                                  </p:stCondLst>
                                  <p:childTnLst>
                                    <p:animMotion origin="layout" path="M -0.00078 0.00486 L -0.39427 -0.69514 " pathEditMode="relative" rAng="0" ptsTypes="AA">
                                      <p:cBhvr>
                                        <p:cTn id="27" dur="9000" fill="hold"/>
                                        <p:tgtEl>
                                          <p:spTgt spid="33"/>
                                        </p:tgtEl>
                                        <p:attrNameLst>
                                          <p:attrName>ppt_x</p:attrName>
                                          <p:attrName>ppt_y</p:attrName>
                                        </p:attrNameLst>
                                      </p:cBhvr>
                                      <p:rCtr x="-19674" y="-35000"/>
                                    </p:animMotion>
                                  </p:childTnLst>
                                </p:cTn>
                              </p:par>
                            </p:childTnLst>
                          </p:cTn>
                        </p:par>
                        <p:par>
                          <p:cTn id="28" fill="hold">
                            <p:stCondLst>
                              <p:cond delay="14010"/>
                            </p:stCondLst>
                            <p:childTnLst>
                              <p:par>
                                <p:cTn id="29" presetID="1" presetClass="entr" presetSubtype="0" fill="hold" nodeType="afterEffect">
                                  <p:stCondLst>
                                    <p:cond delay="0"/>
                                  </p:stCondLst>
                                  <p:childTnLst>
                                    <p:set>
                                      <p:cBhvr>
                                        <p:cTn id="30" dur="1" fill="hold">
                                          <p:stCondLst>
                                            <p:cond delay="0"/>
                                          </p:stCondLst>
                                        </p:cTn>
                                        <p:tgtEl>
                                          <p:spTgt spid="26"/>
                                        </p:tgtEl>
                                        <p:attrNameLst>
                                          <p:attrName>style.visibility</p:attrName>
                                        </p:attrNameLst>
                                      </p:cBhvr>
                                      <p:to>
                                        <p:strVal val="visible"/>
                                      </p:to>
                                    </p:set>
                                  </p:childTnLst>
                                </p:cTn>
                              </p:par>
                            </p:childTnLst>
                          </p:cTn>
                        </p:par>
                        <p:par>
                          <p:cTn id="31" fill="hold">
                            <p:stCondLst>
                              <p:cond delay="14010"/>
                            </p:stCondLst>
                            <p:childTnLst>
                              <p:par>
                                <p:cTn id="32" presetID="1" presetClass="entr" presetSubtype="0" fill="hold" nodeType="afterEffect">
                                  <p:stCondLst>
                                    <p:cond delay="0"/>
                                  </p:stCondLst>
                                  <p:childTnLst>
                                    <p:set>
                                      <p:cBhvr>
                                        <p:cTn id="33" dur="1" fill="hold">
                                          <p:stCondLst>
                                            <p:cond delay="0"/>
                                          </p:stCondLst>
                                        </p:cTn>
                                        <p:tgtEl>
                                          <p:spTgt spid="33"/>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45" presetClass="entr" presetSubtype="0" fill="hold" grpId="0" nodeType="clickEffect">
                                  <p:stCondLst>
                                    <p:cond delay="0"/>
                                  </p:stCondLst>
                                  <p:childTnLst>
                                    <p:set>
                                      <p:cBhvr>
                                        <p:cTn id="37" dur="1" fill="hold">
                                          <p:stCondLst>
                                            <p:cond delay="0"/>
                                          </p:stCondLst>
                                        </p:cTn>
                                        <p:tgtEl>
                                          <p:spTgt spid="3"/>
                                        </p:tgtEl>
                                        <p:attrNameLst>
                                          <p:attrName>style.visibility</p:attrName>
                                        </p:attrNameLst>
                                      </p:cBhvr>
                                      <p:to>
                                        <p:strVal val="visible"/>
                                      </p:to>
                                    </p:set>
                                    <p:animEffect transition="in" filter="fade">
                                      <p:cBhvr>
                                        <p:cTn id="38" dur="2000"/>
                                        <p:tgtEl>
                                          <p:spTgt spid="3"/>
                                        </p:tgtEl>
                                      </p:cBhvr>
                                    </p:animEffect>
                                    <p:anim calcmode="lin" valueType="num">
                                      <p:cBhvr>
                                        <p:cTn id="39" dur="2000" fill="hold"/>
                                        <p:tgtEl>
                                          <p:spTgt spid="3"/>
                                        </p:tgtEl>
                                        <p:attrNameLst>
                                          <p:attrName>ppt_w</p:attrName>
                                        </p:attrNameLst>
                                      </p:cBhvr>
                                      <p:tavLst>
                                        <p:tav tm="0" fmla="#ppt_w*sin(2.5*pi*$)">
                                          <p:val>
                                            <p:fltVal val="0"/>
                                          </p:val>
                                        </p:tav>
                                        <p:tav tm="100000">
                                          <p:val>
                                            <p:fltVal val="1"/>
                                          </p:val>
                                        </p:tav>
                                      </p:tavLst>
                                    </p:anim>
                                    <p:anim calcmode="lin" valueType="num">
                                      <p:cBhvr>
                                        <p:cTn id="40"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sv-SE" dirty="0" err="1" smtClean="0"/>
              <a:t>But</a:t>
            </a:r>
            <a:r>
              <a:rPr lang="sv-SE" dirty="0" smtClean="0"/>
              <a:t> </a:t>
            </a:r>
            <a:r>
              <a:rPr lang="sv-SE" dirty="0" err="1" smtClean="0"/>
              <a:t>what</a:t>
            </a:r>
            <a:r>
              <a:rPr lang="sv-SE" dirty="0" smtClean="0"/>
              <a:t> </a:t>
            </a:r>
            <a:r>
              <a:rPr lang="sv-SE" dirty="0" err="1" smtClean="0"/>
              <a:t>if</a:t>
            </a:r>
            <a:r>
              <a:rPr lang="sv-SE" dirty="0" smtClean="0"/>
              <a:t> the skipper in the starboard yacht </a:t>
            </a:r>
            <a:r>
              <a:rPr lang="sv-SE" dirty="0" err="1" smtClean="0"/>
              <a:t>feel</a:t>
            </a:r>
            <a:r>
              <a:rPr lang="sv-SE" dirty="0" smtClean="0"/>
              <a:t> </a:t>
            </a:r>
            <a:r>
              <a:rPr lang="sv-SE" dirty="0" err="1" smtClean="0"/>
              <a:t>uncomfortable</a:t>
            </a:r>
            <a:r>
              <a:rPr lang="sv-SE" dirty="0" smtClean="0"/>
              <a:t> </a:t>
            </a:r>
            <a:r>
              <a:rPr lang="sv-SE" dirty="0" err="1" smtClean="0"/>
              <a:t>with</a:t>
            </a:r>
            <a:r>
              <a:rPr lang="sv-SE" dirty="0" smtClean="0"/>
              <a:t> the position, speed and </a:t>
            </a:r>
            <a:r>
              <a:rPr lang="sv-SE" dirty="0" err="1" smtClean="0"/>
              <a:t>angle</a:t>
            </a:r>
            <a:r>
              <a:rPr lang="sv-SE" dirty="0" smtClean="0"/>
              <a:t> </a:t>
            </a:r>
            <a:r>
              <a:rPr lang="sv-SE" dirty="0" err="1" smtClean="0"/>
              <a:t>of</a:t>
            </a:r>
            <a:r>
              <a:rPr lang="sv-SE" dirty="0" smtClean="0"/>
              <a:t> the port yacht?</a:t>
            </a:r>
            <a:endParaRPr lang="sv-SE" dirty="0"/>
          </a:p>
        </p:txBody>
      </p:sp>
    </p:spTree>
    <p:extLst>
      <p:ext uri="{BB962C8B-B14F-4D97-AF65-F5344CB8AC3E}">
        <p14:creationId xmlns:p14="http://schemas.microsoft.com/office/powerpoint/2010/main" val="77843466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3335</TotalTime>
  <Words>578</Words>
  <Application>Microsoft Macintosh PowerPoint</Application>
  <PresentationFormat>Bredbild</PresentationFormat>
  <Paragraphs>45</Paragraphs>
  <Slides>13</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13</vt:i4>
      </vt:variant>
    </vt:vector>
  </HeadingPairs>
  <TitlesOfParts>
    <vt:vector size="17" baseType="lpstr">
      <vt:lpstr>Arial</vt:lpstr>
      <vt:lpstr>Calibri</vt:lpstr>
      <vt:lpstr>Calibri Light</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I really want the world of icesailors to understand that the most important thing is to avoid hurting eachother. Please pay attention to that question.   We have to have the same idea how we should handle our unavoidable meetings on the racecourse. Otherwise these incidents are going to happen again…....  Thx for watching, S 807 Richard Larsson </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Richard Larsson</dc:creator>
  <cp:lastModifiedBy>Richard Larsson</cp:lastModifiedBy>
  <cp:revision>74</cp:revision>
  <cp:lastPrinted>2018-01-20T12:50:26Z</cp:lastPrinted>
  <dcterms:created xsi:type="dcterms:W3CDTF">2018-01-13T13:51:00Z</dcterms:created>
  <dcterms:modified xsi:type="dcterms:W3CDTF">2018-01-20T18:21:04Z</dcterms:modified>
</cp:coreProperties>
</file>